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4"/>
  </p:notesMasterIdLst>
  <p:sldIdLst>
    <p:sldId id="317" r:id="rId3"/>
    <p:sldId id="490" r:id="rId4"/>
    <p:sldId id="489" r:id="rId5"/>
    <p:sldId id="479" r:id="rId6"/>
    <p:sldId id="481" r:id="rId7"/>
    <p:sldId id="513" r:id="rId8"/>
    <p:sldId id="501" r:id="rId9"/>
    <p:sldId id="502" r:id="rId10"/>
    <p:sldId id="503" r:id="rId11"/>
    <p:sldId id="504" r:id="rId12"/>
    <p:sldId id="505" r:id="rId13"/>
    <p:sldId id="506" r:id="rId14"/>
    <p:sldId id="507" r:id="rId15"/>
    <p:sldId id="508" r:id="rId16"/>
    <p:sldId id="258" r:id="rId17"/>
    <p:sldId id="262" r:id="rId18"/>
    <p:sldId id="261" r:id="rId19"/>
    <p:sldId id="267" r:id="rId20"/>
    <p:sldId id="574" r:id="rId21"/>
    <p:sldId id="272" r:id="rId22"/>
    <p:sldId id="268" r:id="rId23"/>
    <p:sldId id="269" r:id="rId24"/>
    <p:sldId id="577" r:id="rId25"/>
    <p:sldId id="579" r:id="rId26"/>
    <p:sldId id="580" r:id="rId27"/>
    <p:sldId id="581" r:id="rId28"/>
    <p:sldId id="582" r:id="rId29"/>
    <p:sldId id="583" r:id="rId30"/>
    <p:sldId id="662" r:id="rId31"/>
    <p:sldId id="630" r:id="rId32"/>
    <p:sldId id="66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7C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940" autoAdjust="0"/>
  </p:normalViewPr>
  <p:slideViewPr>
    <p:cSldViewPr snapToGrid="0">
      <p:cViewPr varScale="1">
        <p:scale>
          <a:sx n="58" d="100"/>
          <a:sy n="58" d="100"/>
        </p:scale>
        <p:origin x="161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DC2752-F409-4AED-BF4A-6AFB60886E5A}" type="datetimeFigureOut">
              <a:rPr lang="en-GB" smtClean="0"/>
              <a:t>14/11/2025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BB9F09-A739-4300-AEA0-59D8FCE241F2}" type="slidenum">
              <a:rPr lang="en-GB" smtClean="0"/>
              <a:t>‹#›</a:t>
            </a:fld>
            <a:endParaRPr lang="en-GB"/>
          </a:p>
        </p:txBody>
      </p:sp>
    </p:spTree>
    <p:extLst>
      <p:ext uri="{BB962C8B-B14F-4D97-AF65-F5344CB8AC3E}">
        <p14:creationId xmlns:p14="http://schemas.microsoft.com/office/powerpoint/2010/main" val="368483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71044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are graded on content, communicative achievement, organization and language.</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33761D-9F1E-461D-A69A-8A5C7A50168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2349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Exploring Setting:</a:t>
            </a:r>
          </a:p>
          <a:p>
            <a:pPr marL="228600" indent="-228600">
              <a:buFont typeface="+mj-lt"/>
              <a:buAutoNum type="arabicPeriod"/>
            </a:pPr>
            <a:r>
              <a:rPr lang="en-GB" dirty="0"/>
              <a:t>Model analysis of setting, using extracts from the novel or the selection provided, with whole class.</a:t>
            </a:r>
          </a:p>
          <a:p>
            <a:pPr marL="228600" indent="-228600">
              <a:buFont typeface="+mj-lt"/>
              <a:buAutoNum type="arabicPeriod"/>
            </a:pPr>
            <a:r>
              <a:rPr lang="en-GB" dirty="0"/>
              <a:t>You could provide each student with a different setting extract, or all students with the same one.</a:t>
            </a:r>
          </a:p>
          <a:p>
            <a:pPr marL="228600" indent="-228600">
              <a:buFont typeface="+mj-lt"/>
              <a:buAutoNum type="arabicPeriod"/>
            </a:pPr>
            <a:r>
              <a:rPr lang="en-GB" dirty="0"/>
              <a:t>Students work through steps 1-3. Students should learn the purpose, function and effect of language (e.g. Adjectives – describe nouns, Adverbs describe verbs, sentence lengths etc.)</a:t>
            </a:r>
          </a:p>
          <a:p>
            <a:pPr marL="228600" indent="-228600">
              <a:buFont typeface="+mj-lt"/>
              <a:buAutoNum type="arabicPeriod"/>
            </a:pPr>
            <a:r>
              <a:rPr lang="en-GB" dirty="0"/>
              <a:t>Step 4 will generate the Success Criteria for the Creative Writing activity, whereby students use the criteria they’ve generated to create an original dystopian setting. Visual stimuli could also be used to inspire students </a:t>
            </a:r>
            <a:r>
              <a:rPr lang="en-GB" i="1" dirty="0"/>
              <a:t>(See Fred Fordham interpretations, AI generated images or use screenshots from recent films)</a:t>
            </a:r>
            <a:r>
              <a:rPr lang="en-GB" dirty="0"/>
              <a:t>.</a:t>
            </a:r>
          </a:p>
          <a:p>
            <a:pPr marL="228600" indent="-228600">
              <a:buFont typeface="+mj-lt"/>
              <a:buAutoNum type="arabicPeriod"/>
            </a:pPr>
            <a:endParaRPr lang="en-GB" dirty="0"/>
          </a:p>
          <a:p>
            <a:pPr marL="0" indent="0">
              <a:buFont typeface="+mj-lt"/>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616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RESERVATION – EXTRACT 2</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6340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RESERVATION – EXTRACT 3</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9403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RESERVATION – EXTRACT 4</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93935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RESERVATION – EXTRACT 5</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3967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RESERVATION – EXTRACT 6</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49925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RESERVATION – EXTRACT 7</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17985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RESERVATION – EXTRACT 8</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0006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JOHN’S LIGHTHOUSE EXTRACT 1 &amp; 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95155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Exploring Character:</a:t>
            </a:r>
          </a:p>
          <a:p>
            <a:pPr marL="228600" indent="-228600">
              <a:buFont typeface="+mj-lt"/>
              <a:buAutoNum type="arabicPeriod"/>
            </a:pPr>
            <a:r>
              <a:rPr lang="en-GB" dirty="0"/>
              <a:t>Model analysis of character, using extracts from the novel or the selection of relevant quotes about each character, with whole class.</a:t>
            </a:r>
          </a:p>
          <a:p>
            <a:pPr marL="228600" indent="-228600">
              <a:buFont typeface="+mj-lt"/>
              <a:buAutoNum type="arabicPeriod"/>
            </a:pPr>
            <a:r>
              <a:rPr lang="en-GB" dirty="0"/>
              <a:t>You could provide each student with a different character, or all students with the same character.</a:t>
            </a:r>
          </a:p>
          <a:p>
            <a:pPr marL="228600" indent="-228600">
              <a:buFont typeface="+mj-lt"/>
              <a:buAutoNum type="arabicPeriod"/>
            </a:pPr>
            <a:r>
              <a:rPr lang="en-GB" dirty="0"/>
              <a:t>Students work through steps 1-3. Students should learn the purpose, function and effect of language (e.g. Adjectives – describe nouns, Adverbs describe verbs etc.)</a:t>
            </a:r>
          </a:p>
          <a:p>
            <a:pPr marL="228600" indent="-228600">
              <a:buFont typeface="+mj-lt"/>
              <a:buAutoNum type="arabicPeriod"/>
            </a:pPr>
            <a:r>
              <a:rPr lang="en-GB" dirty="0"/>
              <a:t>Step 4 will generate the Success Criteria for the Creative Writing activity, whereby students use the criteria they’ve generated to create an original character, typical of the dystopian genre (i.e. Rebellious Protagonist, Dictator, Oppressed Individual etc.)</a:t>
            </a:r>
          </a:p>
          <a:p>
            <a:pPr marL="228600" indent="-228600">
              <a:buFont typeface="+mj-lt"/>
              <a:buAutoNum type="arabicPeriod"/>
            </a:pPr>
            <a:endParaRPr lang="en-GB" dirty="0"/>
          </a:p>
          <a:p>
            <a:pPr marL="0" indent="0">
              <a:buFont typeface="+mj-lt"/>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7482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u="sng" dirty="0" err="1">
                <a:solidFill>
                  <a:srgbClr val="0D0D0D"/>
                </a:solidFill>
                <a:effectLst/>
                <a:latin typeface="Söhne"/>
              </a:rPr>
              <a:t>Lenina</a:t>
            </a:r>
            <a:r>
              <a:rPr lang="en-GB" b="1" i="0" u="sng" dirty="0">
                <a:solidFill>
                  <a:srgbClr val="0D0D0D"/>
                </a:solidFill>
                <a:effectLst/>
                <a:latin typeface="Söhne"/>
              </a:rPr>
              <a:t> Crowne</a:t>
            </a:r>
          </a:p>
          <a:p>
            <a:pPr algn="l"/>
            <a:endParaRPr lang="en-GB" b="0" i="0" dirty="0">
              <a:solidFill>
                <a:srgbClr val="0D0D0D"/>
              </a:solidFill>
              <a:effectLst/>
              <a:latin typeface="Söhne"/>
            </a:endParaRPr>
          </a:p>
          <a:p>
            <a:pPr algn="l"/>
            <a:r>
              <a:rPr lang="en-GB" b="0" i="0" dirty="0" err="1">
                <a:solidFill>
                  <a:srgbClr val="0D0D0D"/>
                </a:solidFill>
                <a:effectLst/>
                <a:latin typeface="Söhne"/>
              </a:rPr>
              <a:t>Lenina</a:t>
            </a:r>
            <a:r>
              <a:rPr lang="en-GB" b="0" i="0" dirty="0">
                <a:solidFill>
                  <a:srgbClr val="0D0D0D"/>
                </a:solidFill>
                <a:effectLst/>
                <a:latin typeface="Söhne"/>
              </a:rPr>
              <a:t> is portrayed as a typical citizen of the World State in Aldous Huxley's </a:t>
            </a:r>
            <a:r>
              <a:rPr lang="en-GB" b="0" i="1" dirty="0">
                <a:solidFill>
                  <a:srgbClr val="0D0D0D"/>
                </a:solidFill>
                <a:effectLst/>
                <a:latin typeface="Söhne"/>
              </a:rPr>
              <a:t>‘Brave New World.’ </a:t>
            </a:r>
            <a:r>
              <a:rPr lang="en-GB" b="0" i="0" dirty="0">
                <a:solidFill>
                  <a:srgbClr val="0D0D0D"/>
                </a:solidFill>
                <a:effectLst/>
                <a:latin typeface="Söhne"/>
              </a:rPr>
              <a:t>She embodies the ideals and values of the society, embracing promiscuity, consumption, and conformity. </a:t>
            </a:r>
          </a:p>
          <a:p>
            <a:pPr algn="l">
              <a:buFont typeface="+mj-lt"/>
              <a:buNone/>
            </a:pPr>
            <a:endParaRPr lang="en-GB" b="0" i="0" dirty="0">
              <a:solidFill>
                <a:srgbClr val="0D0D0D"/>
              </a:solidFill>
              <a:effectLst/>
              <a:latin typeface="Söhne"/>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1893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Mustapha Mond:</a:t>
            </a:r>
          </a:p>
          <a:p>
            <a:endParaRPr lang="en-GB" dirty="0"/>
          </a:p>
          <a:p>
            <a:r>
              <a:rPr lang="en-GB" dirty="0"/>
              <a:t>The Resident World Controller for Western Europe, Mustapha Mond, appears only briefly in the novel. </a:t>
            </a:r>
          </a:p>
          <a:p>
            <a:endParaRPr lang="en-GB" dirty="0"/>
          </a:p>
          <a:p>
            <a:r>
              <a:rPr lang="en-GB" sz="1200" dirty="0"/>
              <a:t>‘Mustapha Mond, </a:t>
            </a:r>
            <a:r>
              <a:rPr lang="en-GB" sz="1200" dirty="0">
                <a:highlight>
                  <a:srgbClr val="FFFF00"/>
                </a:highlight>
              </a:rPr>
              <a:t>Resident World Controller of Western Europe</a:t>
            </a:r>
            <a:r>
              <a:rPr lang="en-GB" sz="1200" dirty="0"/>
              <a:t>, paused, then </a:t>
            </a:r>
            <a:r>
              <a:rPr lang="en-GB" sz="1200" dirty="0">
                <a:highlight>
                  <a:srgbClr val="FFFF00"/>
                </a:highlight>
              </a:rPr>
              <a:t>dropped his tone to a very confidential whisper</a:t>
            </a:r>
            <a:r>
              <a:rPr lang="en-GB" sz="1200" dirty="0"/>
              <a:t>. “But, my dear chap,' he said genially, 'that's precisely why I'm here. Precisely why I wanted to see you.”’</a:t>
            </a:r>
          </a:p>
          <a:p>
            <a:endParaRPr lang="en-GB" sz="1200" dirty="0"/>
          </a:p>
          <a:p>
            <a:r>
              <a:rPr lang="en-GB" sz="1200" dirty="0"/>
              <a:t>‘With Mustapha Mond, it was a case of </a:t>
            </a:r>
            <a:r>
              <a:rPr lang="en-GB" sz="1200" dirty="0">
                <a:highlight>
                  <a:srgbClr val="FFFF00"/>
                </a:highlight>
              </a:rPr>
              <a:t>genuine scientific curiosity</a:t>
            </a:r>
            <a:r>
              <a:rPr lang="en-GB" sz="1200" dirty="0"/>
              <a:t>.’</a:t>
            </a:r>
            <a:r>
              <a:rPr lang="en-GB" sz="1200" b="1" dirty="0"/>
              <a:t> </a:t>
            </a:r>
            <a:endParaRPr lang="en-GB" sz="1200" dirty="0"/>
          </a:p>
          <a:p>
            <a:endParaRPr lang="en-GB" sz="1200" dirty="0"/>
          </a:p>
          <a:p>
            <a:r>
              <a:rPr lang="en-GB" sz="1200" dirty="0"/>
              <a:t>‘Mustapha Mond, on the other hand, </a:t>
            </a:r>
            <a:r>
              <a:rPr lang="en-GB" sz="1200" dirty="0">
                <a:highlight>
                  <a:srgbClr val="FFFF00"/>
                </a:highlight>
              </a:rPr>
              <a:t>had been a pretty advanced infant</a:t>
            </a:r>
            <a:r>
              <a:rPr lang="en-GB" sz="1200" dirty="0"/>
              <a:t>—indeed, a quite considerable embryonic achievement. Such a splendidly pneumatic bottle was the result of his upbringing.’</a:t>
            </a:r>
            <a:r>
              <a:rPr lang="en-GB" sz="1200" b="1" dirty="0"/>
              <a:t> </a:t>
            </a:r>
            <a:endParaRPr lang="en-GB" sz="1200" dirty="0"/>
          </a:p>
          <a:p>
            <a:endParaRPr lang="en-GB" sz="1200" dirty="0"/>
          </a:p>
          <a:p>
            <a:r>
              <a:rPr lang="en-GB" sz="1200" dirty="0"/>
              <a:t>‘Mustapha Mond, for the sake of the </a:t>
            </a:r>
            <a:r>
              <a:rPr lang="en-GB" sz="1200" dirty="0">
                <a:highlight>
                  <a:srgbClr val="FFFF00"/>
                </a:highlight>
              </a:rPr>
              <a:t>cleaner, tidier hair on his head, or face, or chest, or legs, or thighs</a:t>
            </a:r>
            <a:r>
              <a:rPr lang="en-GB" sz="1200" dirty="0"/>
              <a:t>, was at pains to encourage the feminine preference for the male.’ </a:t>
            </a:r>
            <a:endParaRPr lang="en-GB" sz="1200" b="1" dirty="0"/>
          </a:p>
          <a:p>
            <a:endParaRPr lang="en-GB" dirty="0"/>
          </a:p>
          <a:p>
            <a:r>
              <a:rPr lang="en-GB" b="0" i="0" dirty="0">
                <a:solidFill>
                  <a:srgbClr val="000000"/>
                </a:solidFill>
                <a:effectLst/>
                <a:latin typeface="Times New Roman" panose="02020603050405020304" pitchFamily="18" charset="0"/>
              </a:rPr>
              <a:t>‘Resident World Controller for Western Europe walked briskly into the room.’</a:t>
            </a:r>
          </a:p>
          <a:p>
            <a:endParaRPr lang="en-GB" dirty="0"/>
          </a:p>
          <a:p>
            <a:r>
              <a:rPr lang="en-GB" dirty="0"/>
              <a:t>‘His </a:t>
            </a:r>
            <a:r>
              <a:rPr lang="en-GB" dirty="0" err="1"/>
              <a:t>fordship</a:t>
            </a:r>
            <a:r>
              <a:rPr lang="en-GB" dirty="0"/>
              <a:t> Mustapha Mond! The eyes of the saluting students almost popped out of their heads. Mustapha Mond! The Resident Controller for Western Europe! One of the Ten World Controllers. One of the Ten...’</a:t>
            </a:r>
          </a:p>
          <a:p>
            <a:endParaRPr lang="en-GB" dirty="0"/>
          </a:p>
          <a:p>
            <a:r>
              <a:rPr lang="en-GB" dirty="0"/>
              <a:t>‘T</a:t>
            </a:r>
            <a:r>
              <a:rPr lang="en-GB" b="0" i="0" dirty="0">
                <a:solidFill>
                  <a:srgbClr val="000000"/>
                </a:solidFill>
                <a:effectLst/>
                <a:latin typeface="Times New Roman" panose="02020603050405020304" pitchFamily="18" charset="0"/>
              </a:rPr>
              <a:t>he corners of his red lips twitched ironically’</a:t>
            </a:r>
          </a:p>
          <a:p>
            <a:endParaRPr lang="en-GB" b="0" i="0" dirty="0">
              <a:solidFill>
                <a:srgbClr val="000000"/>
              </a:solidFill>
              <a:effectLst/>
              <a:latin typeface="Times New Roman" panose="02020603050405020304" pitchFamily="18" charset="0"/>
            </a:endParaRPr>
          </a:p>
          <a:p>
            <a:r>
              <a:rPr lang="en-GB" b="0" i="0" dirty="0">
                <a:solidFill>
                  <a:srgbClr val="000000"/>
                </a:solidFill>
                <a:effectLst/>
                <a:latin typeface="Times New Roman" panose="02020603050405020304" pitchFamily="18" charset="0"/>
              </a:rPr>
              <a:t>‘Mustapha Mond leaned forward, shook a finger at them’</a:t>
            </a:r>
          </a:p>
          <a:p>
            <a:endParaRPr lang="en-GB" b="0" i="0" dirty="0">
              <a:solidFill>
                <a:srgbClr val="000000"/>
              </a:solidFill>
              <a:effectLst/>
              <a:latin typeface="Times New Roman" panose="02020603050405020304" pitchFamily="18" charset="0"/>
            </a:endParaRPr>
          </a:p>
          <a:p>
            <a:r>
              <a:rPr lang="en-GB" b="0" i="0" dirty="0">
                <a:solidFill>
                  <a:srgbClr val="000000"/>
                </a:solidFill>
                <a:effectLst/>
                <a:latin typeface="Times New Roman" panose="02020603050405020304" pitchFamily="18" charset="0"/>
              </a:rPr>
              <a:t>‘Mustapha Mond's anger gave place almost at once to mirth. The idea of this creature solemnly lecturing him--</a:t>
            </a:r>
            <a:r>
              <a:rPr lang="en-GB" b="0" i="1" dirty="0">
                <a:solidFill>
                  <a:srgbClr val="000000"/>
                </a:solidFill>
                <a:effectLst/>
                <a:latin typeface="Times New Roman" panose="02020603050405020304" pitchFamily="18" charset="0"/>
              </a:rPr>
              <a:t>him</a:t>
            </a:r>
            <a:r>
              <a:rPr lang="en-GB" b="0" i="0" dirty="0">
                <a:solidFill>
                  <a:srgbClr val="000000"/>
                </a:solidFill>
                <a:effectLst/>
                <a:latin typeface="Times New Roman" panose="02020603050405020304" pitchFamily="18" charset="0"/>
              </a:rPr>
              <a:t>--about the social order was really too grotesque. The man must have gone mad. 'I ought to give him a lesson,' he said to himself; then threw back his head and laughed aloud. For the moment, at any rate, the lesson would not be given.’</a:t>
            </a:r>
          </a:p>
          <a:p>
            <a:endParaRPr lang="en-GB" b="0" i="0" dirty="0">
              <a:solidFill>
                <a:srgbClr val="000000"/>
              </a:solidFill>
              <a:effectLst/>
              <a:latin typeface="Times New Roman" panose="02020603050405020304" pitchFamily="18" charset="0"/>
            </a:endParaRPr>
          </a:p>
          <a:p>
            <a:r>
              <a:rPr lang="en-GB" b="0" i="0" dirty="0">
                <a:solidFill>
                  <a:srgbClr val="000000"/>
                </a:solidFill>
                <a:effectLst/>
                <a:latin typeface="Times New Roman" panose="02020603050405020304" pitchFamily="18" charset="0"/>
              </a:rPr>
              <a:t>‘He sat for some time, meditatively frowning’</a:t>
            </a:r>
          </a:p>
          <a:p>
            <a:endParaRPr lang="en-GB" b="0" i="0" dirty="0">
              <a:solidFill>
                <a:srgbClr val="000000"/>
              </a:solidFill>
              <a:effectLst/>
              <a:latin typeface="Times New Roman" panose="02020603050405020304" pitchFamily="18" charset="0"/>
            </a:endParaRPr>
          </a:p>
          <a:p>
            <a:r>
              <a:rPr lang="en-GB" b="0" i="0" dirty="0">
                <a:solidFill>
                  <a:srgbClr val="000000"/>
                </a:solidFill>
                <a:effectLst/>
                <a:latin typeface="Times New Roman" panose="02020603050405020304" pitchFamily="18" charset="0"/>
              </a:rPr>
              <a:t>‘A look from Mustapha Mond reduced him to an abject silence’</a:t>
            </a:r>
          </a:p>
          <a:p>
            <a:endParaRPr lang="en-GB" b="0" i="0" dirty="0">
              <a:solidFill>
                <a:srgbClr val="000000"/>
              </a:solidFill>
              <a:effectLst/>
              <a:latin typeface="Times New Roman" panose="02020603050405020304" pitchFamily="18" charset="0"/>
            </a:endParaRPr>
          </a:p>
          <a:p>
            <a:r>
              <a:rPr lang="en-GB" b="0" i="0" dirty="0">
                <a:solidFill>
                  <a:srgbClr val="000000"/>
                </a:solidFill>
                <a:effectLst/>
                <a:latin typeface="Times New Roman" panose="02020603050405020304" pitchFamily="18" charset="0"/>
              </a:rPr>
              <a:t>'We believe in happiness and stability. A society of Alphas couldn't fail to be unstable and miserable. Imagine a factory staffed by Alphas--that is to say by separate and unrelated individuals of good heredity and conditioned so as to be capable (within limits) of making a free choice and assuming responsibilities. Imagine it!' he repeated.’</a:t>
            </a:r>
          </a:p>
          <a:p>
            <a:endParaRPr lang="en-GB" b="0" i="0" dirty="0">
              <a:solidFill>
                <a:srgbClr val="000000"/>
              </a:solidFill>
              <a:effectLst/>
              <a:latin typeface="Times New Roman" panose="02020603050405020304" pitchFamily="18" charset="0"/>
            </a:endParaRPr>
          </a:p>
          <a:p>
            <a:r>
              <a:rPr lang="en-GB" b="0" i="0" dirty="0">
                <a:solidFill>
                  <a:srgbClr val="000000"/>
                </a:solidFill>
                <a:effectLst/>
                <a:latin typeface="Times New Roman" panose="02020603050405020304" pitchFamily="18" charset="0"/>
              </a:rPr>
              <a:t>'And I've got plenty more,' Mustapha Mond continued, resuming his seat. 'A whole collection of pornographic old books. God in the safe and Ford on the shelves.' He pointed with a laugh to his avowed library--to the shelves of books, the racks full of reading-machine bobbins and sound-track rolls.’</a:t>
            </a:r>
          </a:p>
          <a:p>
            <a:endParaRPr lang="en-GB" b="0" i="0" dirty="0">
              <a:solidFill>
                <a:srgbClr val="000000"/>
              </a:solidFill>
              <a:effectLst/>
              <a:latin typeface="Times New Roman" panose="02020603050405020304" pitchFamily="18" charset="0"/>
            </a:endParaRPr>
          </a:p>
          <a:p>
            <a:r>
              <a:rPr lang="en-GB" b="0" i="0" dirty="0">
                <a:solidFill>
                  <a:srgbClr val="000000"/>
                </a:solidFill>
                <a:effectLst/>
                <a:latin typeface="Times New Roman" panose="02020603050405020304" pitchFamily="18" charset="0"/>
              </a:rPr>
              <a:t>'But people never are alone now,' said Mustapha Mond. 'We make them hate solitude; and we arrange their lives so that it's almost impossible for them ever to have it.’</a:t>
            </a:r>
          </a:p>
          <a:p>
            <a:endParaRPr lang="en-GB" b="0" i="0" dirty="0">
              <a:solidFill>
                <a:srgbClr val="000000"/>
              </a:solidFill>
              <a:effectLst/>
              <a:latin typeface="Times New Roman" panose="02020603050405020304" pitchFamily="18" charset="0"/>
            </a:endParaRPr>
          </a:p>
          <a:p>
            <a:r>
              <a:rPr lang="en-GB" b="0" i="0" dirty="0">
                <a:solidFill>
                  <a:srgbClr val="000000"/>
                </a:solidFill>
                <a:effectLst/>
                <a:latin typeface="Times New Roman" panose="02020603050405020304" pitchFamily="18" charset="0"/>
              </a:rPr>
              <a:t>'Come, come,' protested Mustapha Mond, 'that's going rather far, isn't it?’</a:t>
            </a:r>
          </a:p>
          <a:p>
            <a:endParaRPr lang="en-GB" b="0" i="0" dirty="0">
              <a:solidFill>
                <a:srgbClr val="000000"/>
              </a:solidFill>
              <a:effectLst/>
              <a:latin typeface="Times New Roman" panose="02020603050405020304" pitchFamily="18" charset="0"/>
            </a:endParaRPr>
          </a:p>
          <a:p>
            <a:r>
              <a:rPr lang="en-GB" b="0" i="0" dirty="0">
                <a:solidFill>
                  <a:srgbClr val="000000"/>
                </a:solidFill>
                <a:effectLst/>
                <a:latin typeface="Times New Roman" panose="02020603050405020304" pitchFamily="18" charset="0"/>
              </a:rPr>
              <a:t>‘There isn't any need for a civilized man to bear anything that's seriously unpleasant.’</a:t>
            </a:r>
          </a:p>
          <a:p>
            <a:endParaRPr lang="en-GB" b="0" i="0" dirty="0">
              <a:solidFill>
                <a:srgbClr val="000000"/>
              </a:solidFill>
              <a:effectLst/>
              <a:latin typeface="Times New Roman" panose="02020603050405020304" pitchFamily="18" charset="0"/>
            </a:endParaRPr>
          </a:p>
          <a:p>
            <a:r>
              <a:rPr lang="en-GB" b="0" i="0" dirty="0">
                <a:solidFill>
                  <a:srgbClr val="000000"/>
                </a:solidFill>
                <a:effectLst/>
                <a:latin typeface="Times New Roman" panose="02020603050405020304" pitchFamily="18" charset="0"/>
              </a:rPr>
              <a:t>‘'My dear young friend,' said Mustapha Mond, 'civilization has absolutely no need of nobility or heroism. These things are symptoms of political inefficiency. In a properly organized society like ours, nobody has any opportunities for being noble or heroic. Conditions have got to be thoroughly unstable before the occasion can arise. Where there are wars, where there are divided allegiances, where there are temptations to be resisted, objects of love to be fought for or defended--there, obviously, nobility and heroism have some sense. But there aren't any wars nowadays. The greatest care is taken to prevent you from loving any one too much. There's no such thing as a divided allegiance; you're so conditioned that you can't help doing what you ought to do. And what you ought to do is on the whole so pleasant, so many of the natural impulses are allowed free play, that there really aren't any temptations to resist. And if ever, by some unlucky chance, anything unpleasant should somehow happen, why, there's always </a:t>
            </a:r>
            <a:r>
              <a:rPr lang="en-GB" b="0" i="1" dirty="0">
                <a:solidFill>
                  <a:srgbClr val="000000"/>
                </a:solidFill>
                <a:effectLst/>
                <a:latin typeface="Times New Roman" panose="02020603050405020304" pitchFamily="18" charset="0"/>
              </a:rPr>
              <a:t>soma</a:t>
            </a:r>
            <a:r>
              <a:rPr lang="en-GB" b="0" i="0" dirty="0">
                <a:solidFill>
                  <a:srgbClr val="000000"/>
                </a:solidFill>
                <a:effectLst/>
                <a:latin typeface="Times New Roman" panose="02020603050405020304" pitchFamily="18" charset="0"/>
              </a:rPr>
              <a:t> to give you a holiday from the facts. And there's always </a:t>
            </a:r>
            <a:r>
              <a:rPr lang="en-GB" b="0" i="1" dirty="0">
                <a:solidFill>
                  <a:srgbClr val="000000"/>
                </a:solidFill>
                <a:effectLst/>
                <a:latin typeface="Times New Roman" panose="02020603050405020304" pitchFamily="18" charset="0"/>
              </a:rPr>
              <a:t>soma</a:t>
            </a:r>
            <a:r>
              <a:rPr lang="en-GB" b="0" i="0" dirty="0">
                <a:solidFill>
                  <a:srgbClr val="000000"/>
                </a:solidFill>
                <a:effectLst/>
                <a:latin typeface="Times New Roman" panose="02020603050405020304" pitchFamily="18" charset="0"/>
              </a:rPr>
              <a:t> to calm your anger, to reconcile you to your enemies, to make you patient and long-suffering. In the past you could only accomplish these things by making a great effort and after years of hard moral training. Now, you swallow two or three half-gramme tablets, and there you are. Anybody can be virtuous now. You can carry at least half your morality about in a bottle. Christianity without tears--that's what </a:t>
            </a:r>
            <a:r>
              <a:rPr lang="en-GB" b="0" i="1" dirty="0">
                <a:solidFill>
                  <a:srgbClr val="000000"/>
                </a:solidFill>
                <a:effectLst/>
                <a:latin typeface="Times New Roman" panose="02020603050405020304" pitchFamily="18" charset="0"/>
              </a:rPr>
              <a:t>soma</a:t>
            </a:r>
            <a:r>
              <a:rPr lang="en-GB" b="0" i="0" dirty="0">
                <a:solidFill>
                  <a:srgbClr val="000000"/>
                </a:solidFill>
                <a:effectLst/>
                <a:latin typeface="Times New Roman" panose="02020603050405020304" pitchFamily="18" charset="0"/>
              </a:rPr>
              <a:t> is.‘’</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2326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John the Savage</a:t>
            </a:r>
          </a:p>
          <a:p>
            <a:endParaRPr lang="en-GB" dirty="0"/>
          </a:p>
          <a:p>
            <a:r>
              <a:rPr lang="en-GB" dirty="0"/>
              <a:t>John the Savage is presented as a pivotal character in Aldous Huxley's </a:t>
            </a:r>
            <a:r>
              <a:rPr lang="en-GB" b="1" i="1" dirty="0"/>
              <a:t>‘Brave New World,’ </a:t>
            </a:r>
            <a:r>
              <a:rPr lang="en-GB" dirty="0"/>
              <a:t>serving as a contrast to the highly regimented and pleasure-driven society of the World State. </a:t>
            </a:r>
          </a:p>
          <a:p>
            <a:endParaRPr lang="en-GB" dirty="0"/>
          </a:p>
          <a:p>
            <a:r>
              <a:rPr lang="en-GB" b="1" u="sng" dirty="0"/>
              <a:t>Outsider and Cultural Contrast:</a:t>
            </a:r>
          </a:p>
          <a:p>
            <a:r>
              <a:rPr lang="en-GB" dirty="0"/>
              <a:t>John is introduced as an outsider to the World State, having been raised on the Savage Reservation where he was exposed to traditional values, literature, and religious beliefs. His upbringing stands in stark contrast to the conditioned existence of the citizens of the World State, making him a symbol of cultural clash and dissent.</a:t>
            </a:r>
          </a:p>
          <a:p>
            <a:endParaRPr lang="en-GB" dirty="0"/>
          </a:p>
          <a:p>
            <a:r>
              <a:rPr lang="en-GB" b="1" u="sng" dirty="0"/>
              <a:t>Struggle with Identity and Belonging:</a:t>
            </a:r>
          </a:p>
          <a:p>
            <a:r>
              <a:rPr lang="en-GB" dirty="0"/>
              <a:t>Throughout the novel, John grapples with his identity and sense of belonging. Despite his upbringing, he is drawn to the world of the World State, particularly to </a:t>
            </a:r>
            <a:r>
              <a:rPr lang="en-GB" dirty="0" err="1"/>
              <a:t>Lenina</a:t>
            </a:r>
            <a:r>
              <a:rPr lang="en-GB" dirty="0"/>
              <a:t> Crowne. However, he struggles to reconcile his own values and emotions with the superficiality and hedonism of the society he encounters.</a:t>
            </a:r>
          </a:p>
          <a:p>
            <a:endParaRPr lang="en-GB" dirty="0"/>
          </a:p>
          <a:p>
            <a:r>
              <a:rPr lang="en-GB" b="1" u="sng" dirty="0"/>
              <a:t>Voice of Dissent and Critique:</a:t>
            </a:r>
          </a:p>
          <a:p>
            <a:r>
              <a:rPr lang="en-GB" dirty="0"/>
              <a:t>John serves as a voice of dissent against the dehumanising effects of the World State's conditioning and social engineering. He expresses his disgust with the lack of individuality, genuine emotion, and meaningful human connection in the society he encounters. His critique serves as a commentary on the dangers of sacrificing individuality and freedom for the sake of societal stability and conformity.</a:t>
            </a:r>
          </a:p>
          <a:p>
            <a:endParaRPr lang="en-GB" dirty="0"/>
          </a:p>
          <a:p>
            <a:r>
              <a:rPr lang="en-GB" b="1" u="sng" dirty="0"/>
              <a:t>Symbol of Humanity and Authenticity:</a:t>
            </a:r>
          </a:p>
          <a:p>
            <a:r>
              <a:rPr lang="en-GB" dirty="0"/>
              <a:t>Despite his flaws and struggles, John embodies qualities of humanity, authenticity, and passion that are lacking in the world of the World State. His adherence to traditional values, his capacity for love and suffering, and his commitment to principles of morality and self-awareness make him a symbol of human resilience and potential.</a:t>
            </a:r>
          </a:p>
          <a:p>
            <a:endParaRPr lang="en-GB" dirty="0"/>
          </a:p>
          <a:p>
            <a:r>
              <a:rPr lang="en-GB" dirty="0"/>
              <a:t>Huxley uses John the Savage to convey his message to the audience about the importance of individuality, critical thinking, and the preservation of human values in the face of technological advancement and societal control. Through John's experiences and struggles, Huxley warns against the dangers of sacrificing human dignity and freedom in pursuit of a utopian ideal based on superficial happiness and efficiency.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7710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Exploring Characters - Differentiated tasks: Students must choose one to complete</a:t>
            </a:r>
          </a:p>
          <a:p>
            <a:endParaRPr lang="en-GB" b="0" i="0" dirty="0">
              <a:solidFill>
                <a:srgbClr val="000000"/>
              </a:solidFill>
              <a:effectLst/>
              <a:latin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6183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Drawing Template 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2899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Drawing Template 2</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97178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000" b="1" noProof="0" dirty="0"/>
              <a:t>Ask students to analyse and explain what made such posters effective/ persuasive – draw up success criteria for the creative task to come.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3918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Activity Instructions:</a:t>
            </a:r>
          </a:p>
          <a:p>
            <a:pPr>
              <a:buFont typeface="+mj-lt"/>
              <a:buAutoNum type="arabicPeriod"/>
            </a:pPr>
            <a:r>
              <a:rPr lang="en-US" b="1" dirty="0"/>
              <a:t>Form Your Team:</a:t>
            </a:r>
            <a:r>
              <a:rPr lang="en-US" dirty="0"/>
              <a:t> Work in groups of 2-3 students.</a:t>
            </a:r>
          </a:p>
          <a:p>
            <a:pPr>
              <a:buFont typeface="+mj-lt"/>
              <a:buAutoNum type="arabicPeriod"/>
            </a:pPr>
            <a:r>
              <a:rPr lang="en-US" b="1" dirty="0"/>
              <a:t>Assign Roles (or let all write for all):</a:t>
            </a:r>
            <a:r>
              <a:rPr lang="en-US" dirty="0"/>
              <a:t> </a:t>
            </a:r>
          </a:p>
          <a:p>
            <a:pPr marL="742950" lvl="1" indent="-285750">
              <a:buFont typeface="+mj-lt"/>
              <a:buAutoNum type="arabicPeriod"/>
            </a:pPr>
            <a:r>
              <a:rPr lang="en-US" b="1" dirty="0"/>
              <a:t>Host/Moderator:</a:t>
            </a:r>
            <a:r>
              <a:rPr lang="en-US" dirty="0"/>
              <a:t> Guides the discussion, introduces guests, asks questions.</a:t>
            </a:r>
          </a:p>
          <a:p>
            <a:pPr marL="742950" lvl="1" indent="-285750">
              <a:buFont typeface="+mj-lt"/>
              <a:buAutoNum type="arabicPeriod"/>
            </a:pPr>
            <a:r>
              <a:rPr lang="en-US" b="1" dirty="0"/>
              <a:t>John (The Savage):</a:t>
            </a:r>
            <a:r>
              <a:rPr lang="en-US" dirty="0"/>
              <a:t> Presents his arguments for suffering, God, poetry, freedom, etc.</a:t>
            </a:r>
          </a:p>
          <a:p>
            <a:pPr marL="742950" lvl="1" indent="-285750">
              <a:buFont typeface="+mj-lt"/>
              <a:buAutoNum type="arabicPeriod"/>
            </a:pPr>
            <a:r>
              <a:rPr lang="en-US" b="1" dirty="0"/>
              <a:t>Mustapha Mond (World Controller):</a:t>
            </a:r>
            <a:r>
              <a:rPr lang="en-US" dirty="0"/>
              <a:t> Defends the World State's engineered happiness, stability, and lack of "truth" or "old things." </a:t>
            </a:r>
            <a:r>
              <a:rPr lang="en-US" i="1" dirty="0"/>
              <a:t>(Optional: You could also include a "Listener Caller" or "Expert Commentator" voice for extra complexity).</a:t>
            </a:r>
            <a:endParaRPr lang="en-US" dirty="0"/>
          </a:p>
          <a:p>
            <a:pPr>
              <a:buFont typeface="+mj-lt"/>
              <a:buAutoNum type="arabicPeriod"/>
            </a:pPr>
            <a:r>
              <a:rPr lang="en-US" b="1" dirty="0"/>
              <a:t>Review Chapter 17:</a:t>
            </a:r>
            <a:r>
              <a:rPr lang="en-US" dirty="0"/>
              <a:t> Re-read this chapter carefully, highlighting key arguments, memorable quotes, and the specific ideas each character champions or condemns. Pay attention to </a:t>
            </a:r>
            <a:r>
              <a:rPr lang="en-US" i="1" dirty="0"/>
              <a:t>how</a:t>
            </a:r>
            <a:r>
              <a:rPr lang="en-US" dirty="0"/>
              <a:t> they speak.</a:t>
            </a:r>
          </a:p>
          <a:p>
            <a:pPr>
              <a:buFont typeface="+mj-lt"/>
              <a:buAutoNum type="arabicPeriod"/>
            </a:pPr>
            <a:r>
              <a:rPr lang="en-US" b="1" dirty="0"/>
              <a:t>Outline Your Episode:</a:t>
            </a:r>
            <a:r>
              <a:rPr lang="en-US" dirty="0"/>
              <a:t> </a:t>
            </a:r>
          </a:p>
          <a:p>
            <a:pPr marL="742950" lvl="1" indent="-285750">
              <a:buFont typeface="+mj-lt"/>
              <a:buAutoNum type="arabicPeriod"/>
            </a:pPr>
            <a:r>
              <a:rPr lang="en-US" b="1" dirty="0"/>
              <a:t>Introduction (Host):</a:t>
            </a:r>
            <a:r>
              <a:rPr lang="en-US" dirty="0"/>
              <a:t> Hook the listener, introduce the topic ("Happiness vs. Truth," "The Savage's Challenge"), and introduce your "guests."</a:t>
            </a:r>
          </a:p>
          <a:p>
            <a:pPr marL="742950" lvl="1" indent="-285750">
              <a:buFont typeface="+mj-lt"/>
              <a:buAutoNum type="arabicPeriod"/>
            </a:pPr>
            <a:r>
              <a:rPr lang="en-US" b="1" dirty="0"/>
              <a:t>Main Debate Segment:</a:t>
            </a:r>
            <a:r>
              <a:rPr lang="en-US" dirty="0"/>
              <a:t> This is the core. Write dialogue where John and Mond go back and forth on their main points. Focus on: </a:t>
            </a:r>
          </a:p>
          <a:p>
            <a:pPr marL="1143000" lvl="2" indent="-228600">
              <a:buFont typeface="+mj-lt"/>
              <a:buAutoNum type="arabicPeriod"/>
            </a:pPr>
            <a:r>
              <a:rPr lang="en-US" dirty="0"/>
              <a:t>The necessity (or lack thereof) of </a:t>
            </a:r>
            <a:r>
              <a:rPr lang="en-US" b="1" dirty="0"/>
              <a:t>suffering</a:t>
            </a:r>
            <a:r>
              <a:rPr lang="en-US" dirty="0"/>
              <a:t>.</a:t>
            </a:r>
          </a:p>
          <a:p>
            <a:pPr marL="1143000" lvl="2" indent="-228600">
              <a:buFont typeface="+mj-lt"/>
              <a:buAutoNum type="arabicPeriod"/>
            </a:pPr>
            <a:r>
              <a:rPr lang="en-US" dirty="0"/>
              <a:t>The role of </a:t>
            </a:r>
            <a:r>
              <a:rPr lang="en-US" b="1" dirty="0"/>
              <a:t>God/religion</a:t>
            </a:r>
            <a:r>
              <a:rPr lang="en-US" dirty="0"/>
              <a:t>.</a:t>
            </a:r>
          </a:p>
          <a:p>
            <a:pPr marL="1143000" lvl="2" indent="-228600">
              <a:buFont typeface="+mj-lt"/>
              <a:buAutoNum type="arabicPeriod"/>
            </a:pPr>
            <a:r>
              <a:rPr lang="en-US" dirty="0"/>
              <a:t>The value of </a:t>
            </a:r>
            <a:r>
              <a:rPr lang="en-US" b="1" dirty="0"/>
              <a:t>truth vs. happiness</a:t>
            </a:r>
            <a:r>
              <a:rPr lang="en-US" dirty="0"/>
              <a:t>.</a:t>
            </a:r>
          </a:p>
          <a:p>
            <a:pPr marL="1143000" lvl="2" indent="-228600">
              <a:buFont typeface="+mj-lt"/>
              <a:buAutoNum type="arabicPeriod"/>
            </a:pPr>
            <a:r>
              <a:rPr lang="en-US" dirty="0"/>
              <a:t>The meaning of </a:t>
            </a:r>
            <a:r>
              <a:rPr lang="en-US" b="1" dirty="0"/>
              <a:t>freedom</a:t>
            </a:r>
            <a:r>
              <a:rPr lang="en-US" dirty="0"/>
              <a:t>.</a:t>
            </a:r>
          </a:p>
          <a:p>
            <a:pPr marL="1143000" lvl="2" indent="-228600">
              <a:buFont typeface="+mj-lt"/>
              <a:buAutoNum type="arabicPeriod"/>
            </a:pPr>
            <a:r>
              <a:rPr lang="en-US" dirty="0"/>
              <a:t>The place of </a:t>
            </a:r>
            <a:r>
              <a:rPr lang="en-US" b="1" dirty="0"/>
              <a:t>art and poetry</a:t>
            </a:r>
            <a:r>
              <a:rPr lang="en-US" dirty="0"/>
              <a:t> (building on Chapter 16 discussions).</a:t>
            </a:r>
          </a:p>
          <a:p>
            <a:pPr marL="742950" lvl="1" indent="-285750">
              <a:buFont typeface="+mj-lt"/>
              <a:buAutoNum type="arabicPeriod"/>
            </a:pPr>
            <a:r>
              <a:rPr lang="en-US" b="1" dirty="0"/>
              <a:t>Host Interventions:</a:t>
            </a:r>
            <a:r>
              <a:rPr lang="en-US" dirty="0"/>
              <a:t> The host should guide the conversation, ask clarifying questions, or summarize points.</a:t>
            </a:r>
          </a:p>
          <a:p>
            <a:pPr marL="742950" lvl="1" indent="-285750">
              <a:buFont typeface="+mj-lt"/>
              <a:buAutoNum type="arabicPeriod"/>
            </a:pPr>
            <a:r>
              <a:rPr lang="en-US" b="1" dirty="0"/>
              <a:t>Conclusion (Host):</a:t>
            </a:r>
            <a:r>
              <a:rPr lang="en-US" dirty="0"/>
              <a:t> Briefly summarize the debate, perhaps leave the listener with a thought-provoking question, and sign off.</a:t>
            </a:r>
          </a:p>
          <a:p>
            <a:pPr>
              <a:buFont typeface="+mj-lt"/>
              <a:buAutoNum type="arabicPeriod"/>
            </a:pPr>
            <a:r>
              <a:rPr lang="en-US" b="1" dirty="0"/>
              <a:t>Script Your Podcast (2-4 pages, double-spaced):</a:t>
            </a:r>
            <a:r>
              <a:rPr lang="en-US" dirty="0"/>
              <a:t> Write out the full dialogue for each character. Include notes for: </a:t>
            </a:r>
          </a:p>
          <a:p>
            <a:pPr marL="742950" lvl="1" indent="-285750">
              <a:buFont typeface="+mj-lt"/>
              <a:buAutoNum type="arabicPeriod"/>
            </a:pPr>
            <a:r>
              <a:rPr lang="en-US" b="1" dirty="0"/>
              <a:t>Speaker Names:</a:t>
            </a:r>
            <a:r>
              <a:rPr lang="en-US" dirty="0"/>
              <a:t> Clearly label who is speaking.</a:t>
            </a:r>
          </a:p>
          <a:p>
            <a:pPr marL="742950" lvl="1" indent="-285750">
              <a:buFont typeface="+mj-lt"/>
              <a:buAutoNum type="arabicPeriod"/>
            </a:pPr>
            <a:r>
              <a:rPr lang="en-US" b="1" dirty="0"/>
              <a:t>Tone/Delivery:</a:t>
            </a:r>
            <a:r>
              <a:rPr lang="en-US" dirty="0"/>
              <a:t> (e.g., [John, passionately], [Mond, calmly dismissive], [Host, thoughtful]).</a:t>
            </a:r>
          </a:p>
          <a:p>
            <a:pPr marL="742950" lvl="1" indent="-285750">
              <a:buFont typeface="+mj-lt"/>
              <a:buAutoNum type="arabicPeriod"/>
            </a:pPr>
            <a:r>
              <a:rPr lang="en-US" b="1" dirty="0"/>
              <a:t>Sound Cues (Optional but fun!):</a:t>
            </a:r>
            <a:r>
              <a:rPr lang="en-US" dirty="0"/>
              <a:t> (e.g., [Sound of a faint, unsettling hum], [Quick, cheerful jingle], [Slight static interference]).</a:t>
            </a:r>
          </a:p>
          <a:p>
            <a:pPr>
              <a:buFont typeface="+mj-lt"/>
              <a:buAutoNum type="arabicPeriod"/>
            </a:pPr>
            <a:r>
              <a:rPr lang="en-US" b="1" dirty="0"/>
              <a:t>Practice/Perform:</a:t>
            </a:r>
            <a:r>
              <a:rPr lang="en-US" dirty="0"/>
              <a:t> If time allows, practice reading your script aloud to hear how it sounds.</a:t>
            </a:r>
          </a:p>
          <a:p>
            <a:r>
              <a:rPr lang="en-US" b="1" dirty="0"/>
              <a:t>Success Criteria: Podcast Episode Script</a:t>
            </a:r>
          </a:p>
          <a:p>
            <a:pPr>
              <a:buFont typeface="Arial" panose="020B0604020202020204" pitchFamily="34" charset="0"/>
              <a:buChar char="•"/>
            </a:pPr>
            <a:r>
              <a:rPr lang="en-US" b="1" dirty="0"/>
              <a:t>Podcast Format &amp; Structure:</a:t>
            </a:r>
            <a:endParaRPr lang="en-US" dirty="0"/>
          </a:p>
          <a:p>
            <a:pPr marL="742950" lvl="1" indent="-285750">
              <a:buFont typeface="Arial" panose="020B0604020202020204" pitchFamily="34" charset="0"/>
              <a:buChar char="•"/>
            </a:pPr>
            <a:r>
              <a:rPr lang="en-US" b="1" dirty="0"/>
              <a:t>Clear Roles:</a:t>
            </a:r>
            <a:r>
              <a:rPr lang="en-US" dirty="0"/>
              <a:t> It's obvious who is speaking (Host, John, Mond).</a:t>
            </a:r>
          </a:p>
          <a:p>
            <a:pPr marL="742950" lvl="1" indent="-285750">
              <a:buFont typeface="Arial" panose="020B0604020202020204" pitchFamily="34" charset="0"/>
              <a:buChar char="•"/>
            </a:pPr>
            <a:r>
              <a:rPr lang="en-US" b="1" dirty="0"/>
              <a:t>Smooth Flow:</a:t>
            </a:r>
            <a:r>
              <a:rPr lang="en-US" dirty="0"/>
              <a:t> The episode has a clear introduction, a logical debate segment, and a conclusion.</a:t>
            </a:r>
          </a:p>
          <a:p>
            <a:pPr marL="742950" lvl="1" indent="-285750">
              <a:buFont typeface="Arial" panose="020B0604020202020204" pitchFamily="34" charset="0"/>
              <a:buChar char="•"/>
            </a:pPr>
            <a:r>
              <a:rPr lang="en-US" b="1" dirty="0"/>
              <a:t>Engagement:</a:t>
            </a:r>
            <a:r>
              <a:rPr lang="en-US" dirty="0"/>
              <a:t> The script is written to keep a listener interested (e.g., not just a monologue).</a:t>
            </a:r>
          </a:p>
          <a:p>
            <a:pPr marL="742950" lvl="1" indent="-285750">
              <a:buFont typeface="Arial" panose="020B0604020202020204" pitchFamily="34" charset="0"/>
              <a:buChar char="•"/>
            </a:pPr>
            <a:r>
              <a:rPr lang="en-US" i="1" dirty="0"/>
              <a:t>(Optional: Effective use of suggested sound cues).</a:t>
            </a:r>
            <a:endParaRPr lang="en-US" dirty="0"/>
          </a:p>
          <a:p>
            <a:pPr>
              <a:buFont typeface="Arial" panose="020B0604020202020204" pitchFamily="34" charset="0"/>
              <a:buChar char="•"/>
            </a:pPr>
            <a:r>
              <a:rPr lang="en-US" b="1" dirty="0"/>
              <a:t>Character Voice &amp; Accuracy (Language &amp; Content):</a:t>
            </a:r>
            <a:endParaRPr lang="en-US" dirty="0"/>
          </a:p>
          <a:p>
            <a:pPr marL="742950" lvl="1" indent="-285750">
              <a:buFont typeface="Arial" panose="020B0604020202020204" pitchFamily="34" charset="0"/>
              <a:buChar char="•"/>
            </a:pPr>
            <a:r>
              <a:rPr lang="en-US" b="1" dirty="0"/>
              <a:t>Authentic John:</a:t>
            </a:r>
            <a:r>
              <a:rPr lang="en-US" dirty="0"/>
              <a:t> John's dialogue reflects his passion, his love for Shakespeare, his idealism, and his strong moral convictions from Chapter 17.</a:t>
            </a:r>
          </a:p>
          <a:p>
            <a:pPr marL="742950" lvl="1" indent="-285750">
              <a:buFont typeface="Arial" panose="020B0604020202020204" pitchFamily="34" charset="0"/>
              <a:buChar char="•"/>
            </a:pPr>
            <a:r>
              <a:rPr lang="en-US" b="1" dirty="0"/>
              <a:t>Authentic Mond:</a:t>
            </a:r>
            <a:r>
              <a:rPr lang="en-US" dirty="0"/>
              <a:t> Mond's dialogue reflects his calm, logical, and dismissive tone, his pragmatism, and his well-reasoned (from his perspective) justifications for the World State's systems.</a:t>
            </a:r>
          </a:p>
          <a:p>
            <a:pPr marL="742950" lvl="1" indent="-285750">
              <a:buFont typeface="Arial" panose="020B0604020202020204" pitchFamily="34" charset="0"/>
              <a:buChar char="•"/>
            </a:pPr>
            <a:r>
              <a:rPr lang="en-US" b="1" dirty="0"/>
              <a:t>Accurate Arguments:</a:t>
            </a:r>
            <a:r>
              <a:rPr lang="en-US" dirty="0"/>
              <a:t> Both characters clearly present their main arguments </a:t>
            </a:r>
            <a:r>
              <a:rPr lang="en-US" i="1" dirty="0"/>
              <a:t>as they are discussed in Chapter 17</a:t>
            </a:r>
            <a:r>
              <a:rPr lang="en-US" dirty="0"/>
              <a:t> regarding suffering, God, truth, happiness, etc. (e.g., John's "right to be unhappy," Mond's "Christianity without tears").</a:t>
            </a:r>
          </a:p>
          <a:p>
            <a:pPr>
              <a:buFont typeface="Arial" panose="020B0604020202020204" pitchFamily="34" charset="0"/>
              <a:buChar char="•"/>
            </a:pPr>
            <a:r>
              <a:rPr lang="en-US" b="1" dirty="0"/>
              <a:t>Philosophical Depth &amp; Theme Exploration (Content):</a:t>
            </a:r>
            <a:endParaRPr lang="en-US" dirty="0"/>
          </a:p>
          <a:p>
            <a:pPr marL="742950" lvl="1" indent="-285750">
              <a:buFont typeface="Arial" panose="020B0604020202020204" pitchFamily="34" charset="0"/>
              <a:buChar char="•"/>
            </a:pPr>
            <a:r>
              <a:rPr lang="en-US" b="1" dirty="0"/>
              <a:t>Core Conflict:</a:t>
            </a:r>
            <a:r>
              <a:rPr lang="en-US" dirty="0"/>
              <a:t> The script clearly highlights the central philosophical conflict between John and Mond.</a:t>
            </a:r>
          </a:p>
          <a:p>
            <a:pPr marL="742950" lvl="1" indent="-285750">
              <a:buFont typeface="Arial" panose="020B0604020202020204" pitchFamily="34" charset="0"/>
              <a:buChar char="•"/>
            </a:pPr>
            <a:r>
              <a:rPr lang="en-US" b="1" dirty="0"/>
              <a:t>Thematic Understanding:</a:t>
            </a:r>
            <a:r>
              <a:rPr lang="en-US" dirty="0"/>
              <a:t> It shows a good understanding of the novel's key themes (e.g., individuality vs. conformity, freedom vs. stability, artificial happiness vs. true human experience).</a:t>
            </a:r>
          </a:p>
          <a:p>
            <a:pPr marL="742950" lvl="1" indent="-285750">
              <a:buFont typeface="Arial" panose="020B0604020202020204" pitchFamily="34" charset="0"/>
              <a:buChar char="•"/>
            </a:pPr>
            <a:r>
              <a:rPr lang="en-US" b="1" dirty="0"/>
              <a:t>Thought-Provoking:</a:t>
            </a:r>
            <a:r>
              <a:rPr lang="en-US" dirty="0"/>
              <a:t> The debate feels significant and makes the audience think about these complex ideas.</a:t>
            </a:r>
          </a:p>
          <a:p>
            <a:pPr>
              <a:buFont typeface="Arial" panose="020B0604020202020204" pitchFamily="34" charset="0"/>
              <a:buChar char="•"/>
            </a:pPr>
            <a:r>
              <a:rPr lang="en-US" b="1" dirty="0"/>
              <a:t>Language &amp; Engagement (Language Devices &amp; Style):</a:t>
            </a:r>
            <a:endParaRPr lang="en-US" dirty="0"/>
          </a:p>
          <a:p>
            <a:pPr marL="742950" lvl="1" indent="-285750">
              <a:buFont typeface="Arial" panose="020B0604020202020204" pitchFamily="34" charset="0"/>
              <a:buChar char="•"/>
            </a:pPr>
            <a:r>
              <a:rPr lang="en-US" b="1" dirty="0"/>
              <a:t>Dynamic Dialogue:</a:t>
            </a:r>
            <a:r>
              <a:rPr lang="en-US" dirty="0"/>
              <a:t> The conversation isn't just a series of statements; characters genuinely respond to each other.</a:t>
            </a:r>
          </a:p>
          <a:p>
            <a:pPr marL="742950" lvl="1" indent="-285750">
              <a:buFont typeface="Arial" panose="020B0604020202020204" pitchFamily="34" charset="0"/>
              <a:buChar char="•"/>
            </a:pPr>
            <a:r>
              <a:rPr lang="en-US" b="1" dirty="0"/>
              <a:t>Effective Language Devices:</a:t>
            </a:r>
            <a:r>
              <a:rPr lang="en-US" dirty="0"/>
              <a:t> Use of rhetorical questions (e.g., "But at what cost, Controller?"), strong declarative statements, imagery, and persuasive language.</a:t>
            </a:r>
          </a:p>
          <a:p>
            <a:pPr marL="742950" lvl="1" indent="-285750">
              <a:buFont typeface="Arial" panose="020B0604020202020204" pitchFamily="34" charset="0"/>
              <a:buChar char="•"/>
            </a:pPr>
            <a:r>
              <a:rPr lang="en-US" b="1" dirty="0"/>
              <a:t>Appropriate Tone:</a:t>
            </a:r>
            <a:r>
              <a:rPr lang="en-US" dirty="0"/>
              <a:t> The tone of the podcast (e.g., serious, satirical, investigative) is consistent and serves the purpose.</a:t>
            </a:r>
          </a:p>
          <a:p>
            <a:pPr>
              <a:buFont typeface="Arial" panose="020B0604020202020204" pitchFamily="34" charset="0"/>
              <a:buChar char="•"/>
            </a:pPr>
            <a:r>
              <a:rPr lang="en-US" b="1" dirty="0"/>
              <a:t>Connection to Text:</a:t>
            </a:r>
            <a:endParaRPr lang="en-US" dirty="0"/>
          </a:p>
          <a:p>
            <a:pPr marL="742950" lvl="1" indent="-285750">
              <a:buFont typeface="Arial" panose="020B0604020202020204" pitchFamily="34" charset="0"/>
              <a:buChar char="•"/>
            </a:pPr>
            <a:r>
              <a:rPr lang="en-US" b="1" dirty="0"/>
              <a:t>Specific References:</a:t>
            </a:r>
            <a:r>
              <a:rPr lang="en-US" dirty="0"/>
              <a:t> The dialogue directly or indirectly uses key ideas, phrases, or concepts from Chapter 17 (and potentially 16) to support arguments.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5197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Success Criteria: Podcast Episode Script</a:t>
            </a:r>
          </a:p>
          <a:p>
            <a:pPr>
              <a:buFont typeface="Arial" panose="020B0604020202020204" pitchFamily="34" charset="0"/>
              <a:buChar char="•"/>
            </a:pPr>
            <a:r>
              <a:rPr lang="en-US" b="1" dirty="0"/>
              <a:t>Podcast Format &amp; Structure:</a:t>
            </a:r>
            <a:endParaRPr lang="en-US" dirty="0"/>
          </a:p>
          <a:p>
            <a:pPr marL="742950" lvl="1" indent="-285750">
              <a:buFont typeface="Arial" panose="020B0604020202020204" pitchFamily="34" charset="0"/>
              <a:buChar char="•"/>
            </a:pPr>
            <a:r>
              <a:rPr lang="en-US" b="1" dirty="0"/>
              <a:t>Clear Roles:</a:t>
            </a:r>
            <a:r>
              <a:rPr lang="en-US" dirty="0"/>
              <a:t> It's obvious who is speaking (Host, John, Mond).</a:t>
            </a:r>
          </a:p>
          <a:p>
            <a:pPr marL="742950" lvl="1" indent="-285750">
              <a:buFont typeface="Arial" panose="020B0604020202020204" pitchFamily="34" charset="0"/>
              <a:buChar char="•"/>
            </a:pPr>
            <a:r>
              <a:rPr lang="en-US" b="1" dirty="0"/>
              <a:t>Smooth Flow:</a:t>
            </a:r>
            <a:r>
              <a:rPr lang="en-US" dirty="0"/>
              <a:t> The episode has a clear introduction, a logical debate segment, and a conclusion.</a:t>
            </a:r>
          </a:p>
          <a:p>
            <a:pPr marL="742950" lvl="1" indent="-285750">
              <a:buFont typeface="Arial" panose="020B0604020202020204" pitchFamily="34" charset="0"/>
              <a:buChar char="•"/>
            </a:pPr>
            <a:r>
              <a:rPr lang="en-US" b="1" dirty="0"/>
              <a:t>Engagement:</a:t>
            </a:r>
            <a:r>
              <a:rPr lang="en-US" dirty="0"/>
              <a:t> The script is written to keep a listener interested (e.g., not just a monologue).</a:t>
            </a:r>
          </a:p>
          <a:p>
            <a:pPr marL="742950" lvl="1" indent="-285750">
              <a:buFont typeface="Arial" panose="020B0604020202020204" pitchFamily="34" charset="0"/>
              <a:buChar char="•"/>
            </a:pPr>
            <a:r>
              <a:rPr lang="en-US" i="1" dirty="0"/>
              <a:t>(Optional: Effective use of suggested sound cues).</a:t>
            </a:r>
            <a:endParaRPr lang="en-US" dirty="0"/>
          </a:p>
          <a:p>
            <a:pPr>
              <a:buFont typeface="Arial" panose="020B0604020202020204" pitchFamily="34" charset="0"/>
              <a:buChar char="•"/>
            </a:pPr>
            <a:r>
              <a:rPr lang="en-US" b="1" dirty="0"/>
              <a:t>Character Voice &amp; Accuracy (Language &amp; Content):</a:t>
            </a:r>
            <a:endParaRPr lang="en-US" dirty="0"/>
          </a:p>
          <a:p>
            <a:pPr marL="742950" lvl="1" indent="-285750">
              <a:buFont typeface="Arial" panose="020B0604020202020204" pitchFamily="34" charset="0"/>
              <a:buChar char="•"/>
            </a:pPr>
            <a:r>
              <a:rPr lang="en-US" b="1" dirty="0"/>
              <a:t>Authentic John:</a:t>
            </a:r>
            <a:r>
              <a:rPr lang="en-US" dirty="0"/>
              <a:t> John's dialogue reflects his passion, his love for Shakespeare, his idealism, and his strong moral convictions from Chapter 17.</a:t>
            </a:r>
          </a:p>
          <a:p>
            <a:pPr marL="742950" lvl="1" indent="-285750">
              <a:buFont typeface="Arial" panose="020B0604020202020204" pitchFamily="34" charset="0"/>
              <a:buChar char="•"/>
            </a:pPr>
            <a:r>
              <a:rPr lang="en-US" b="1" dirty="0"/>
              <a:t>Authentic Mond:</a:t>
            </a:r>
            <a:r>
              <a:rPr lang="en-US" dirty="0"/>
              <a:t> Mond's dialogue reflects his calm, logical, and dismissive tone, his pragmatism, and his well-reasoned (from his perspective) justifications for the World State's systems.</a:t>
            </a:r>
          </a:p>
          <a:p>
            <a:pPr marL="742950" lvl="1" indent="-285750">
              <a:buFont typeface="Arial" panose="020B0604020202020204" pitchFamily="34" charset="0"/>
              <a:buChar char="•"/>
            </a:pPr>
            <a:r>
              <a:rPr lang="en-US" b="1" dirty="0"/>
              <a:t>Accurate Arguments:</a:t>
            </a:r>
            <a:r>
              <a:rPr lang="en-US" dirty="0"/>
              <a:t> Both characters clearly present their main arguments </a:t>
            </a:r>
            <a:r>
              <a:rPr lang="en-US" i="1" dirty="0"/>
              <a:t>as they are discussed in Chapter 17</a:t>
            </a:r>
            <a:r>
              <a:rPr lang="en-US" dirty="0"/>
              <a:t> regarding suffering, God, truth, happiness, etc. (e.g., John's "right to be unhappy," Mond's "Christianity without tears").</a:t>
            </a:r>
          </a:p>
          <a:p>
            <a:pPr>
              <a:buFont typeface="Arial" panose="020B0604020202020204" pitchFamily="34" charset="0"/>
              <a:buChar char="•"/>
            </a:pPr>
            <a:r>
              <a:rPr lang="en-US" b="1" dirty="0"/>
              <a:t>Philosophical Depth &amp; Theme Exploration (Content):</a:t>
            </a:r>
            <a:endParaRPr lang="en-US" dirty="0"/>
          </a:p>
          <a:p>
            <a:pPr marL="742950" lvl="1" indent="-285750">
              <a:buFont typeface="Arial" panose="020B0604020202020204" pitchFamily="34" charset="0"/>
              <a:buChar char="•"/>
            </a:pPr>
            <a:r>
              <a:rPr lang="en-US" b="1" dirty="0"/>
              <a:t>Core Conflict:</a:t>
            </a:r>
            <a:r>
              <a:rPr lang="en-US" dirty="0"/>
              <a:t> The script clearly highlights the central philosophical conflict between John and Mond.</a:t>
            </a:r>
          </a:p>
          <a:p>
            <a:pPr marL="742950" lvl="1" indent="-285750">
              <a:buFont typeface="Arial" panose="020B0604020202020204" pitchFamily="34" charset="0"/>
              <a:buChar char="•"/>
            </a:pPr>
            <a:r>
              <a:rPr lang="en-US" b="1" dirty="0"/>
              <a:t>Thematic Understanding:</a:t>
            </a:r>
            <a:r>
              <a:rPr lang="en-US" dirty="0"/>
              <a:t> It shows a good understanding of the novel's key themes (e.g., individuality vs. conformity, freedom vs. stability, artificial happiness vs. true human experience).</a:t>
            </a:r>
          </a:p>
          <a:p>
            <a:pPr marL="742950" lvl="1" indent="-285750">
              <a:buFont typeface="Arial" panose="020B0604020202020204" pitchFamily="34" charset="0"/>
              <a:buChar char="•"/>
            </a:pPr>
            <a:r>
              <a:rPr lang="en-US" b="1" dirty="0"/>
              <a:t>Thought-Provoking:</a:t>
            </a:r>
            <a:r>
              <a:rPr lang="en-US" dirty="0"/>
              <a:t> The debate feels significant and makes the audience think about these complex ideas.</a:t>
            </a:r>
          </a:p>
          <a:p>
            <a:pPr>
              <a:buFont typeface="Arial" panose="020B0604020202020204" pitchFamily="34" charset="0"/>
              <a:buChar char="•"/>
            </a:pPr>
            <a:r>
              <a:rPr lang="en-US" b="1" dirty="0"/>
              <a:t>Language &amp; Engagement (Language Devices &amp; Style):</a:t>
            </a:r>
            <a:endParaRPr lang="en-US" dirty="0"/>
          </a:p>
          <a:p>
            <a:pPr marL="742950" lvl="1" indent="-285750">
              <a:buFont typeface="Arial" panose="020B0604020202020204" pitchFamily="34" charset="0"/>
              <a:buChar char="•"/>
            </a:pPr>
            <a:r>
              <a:rPr lang="en-US" b="1" dirty="0"/>
              <a:t>Dynamic Dialogue:</a:t>
            </a:r>
            <a:r>
              <a:rPr lang="en-US" dirty="0"/>
              <a:t> The conversation isn't just a series of statements; characters genuinely respond to each other.</a:t>
            </a:r>
          </a:p>
          <a:p>
            <a:pPr marL="742950" lvl="1" indent="-285750">
              <a:buFont typeface="Arial" panose="020B0604020202020204" pitchFamily="34" charset="0"/>
              <a:buChar char="•"/>
            </a:pPr>
            <a:r>
              <a:rPr lang="en-US" b="1" dirty="0"/>
              <a:t>Effective Language Devices:</a:t>
            </a:r>
            <a:r>
              <a:rPr lang="en-US" dirty="0"/>
              <a:t> Use of rhetorical questions (e.g., "But at what cost, Controller?"), strong declarative statements, imagery, and persuasive language.</a:t>
            </a:r>
          </a:p>
          <a:p>
            <a:pPr marL="742950" lvl="1" indent="-285750">
              <a:buFont typeface="Arial" panose="020B0604020202020204" pitchFamily="34" charset="0"/>
              <a:buChar char="•"/>
            </a:pPr>
            <a:r>
              <a:rPr lang="en-US" b="1" dirty="0"/>
              <a:t>Appropriate Tone:</a:t>
            </a:r>
            <a:r>
              <a:rPr lang="en-US" dirty="0"/>
              <a:t> The tone of the podcast (e.g., serious, satirical, investigative) is consistent and serves the purpose.</a:t>
            </a:r>
          </a:p>
          <a:p>
            <a:pPr>
              <a:buFont typeface="Arial" panose="020B0604020202020204" pitchFamily="34" charset="0"/>
              <a:buChar char="•"/>
            </a:pPr>
            <a:r>
              <a:rPr lang="en-US" b="1" dirty="0"/>
              <a:t>Connection to Text:</a:t>
            </a:r>
            <a:endParaRPr lang="en-US" dirty="0"/>
          </a:p>
          <a:p>
            <a:pPr marL="742950" lvl="1" indent="-285750">
              <a:buFont typeface="Arial" panose="020B0604020202020204" pitchFamily="34" charset="0"/>
              <a:buChar char="•"/>
            </a:pPr>
            <a:r>
              <a:rPr lang="en-US" b="1" dirty="0"/>
              <a:t>Specific References:</a:t>
            </a:r>
            <a:r>
              <a:rPr lang="en-US" dirty="0"/>
              <a:t> The dialogue directly or indirectly uses key ideas, phrases, or concepts from Chapter 17 (and potentially 16) to support arguments.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02387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B9F09-A739-4300-AEA0-59D8FCE241F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7108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F1CF-FA4B-C58B-36C9-4C5DFAFFE8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C129C6C-ABAB-6109-0FDD-F2ABA973E1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9D01F6F-E069-9351-312A-DF7BAF418B92}"/>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5" name="Footer Placeholder 4">
            <a:extLst>
              <a:ext uri="{FF2B5EF4-FFF2-40B4-BE49-F238E27FC236}">
                <a16:creationId xmlns:a16="http://schemas.microsoft.com/office/drawing/2014/main" id="{9A31F4C3-3B6A-B161-F75C-E0E658BD20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425573-3D4D-20C2-DDCA-CDC052F34E79}"/>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72879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22F6E-0BA4-53DF-06BD-0C7A96B0A8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F07378-17B3-6010-16EE-0E4BD4F8D9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E16E15-23B2-B806-7586-A80AF653004C}"/>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5" name="Footer Placeholder 4">
            <a:extLst>
              <a:ext uri="{FF2B5EF4-FFF2-40B4-BE49-F238E27FC236}">
                <a16:creationId xmlns:a16="http://schemas.microsoft.com/office/drawing/2014/main" id="{BB6BA3DD-6D7E-DAA4-3208-B59F95675E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6B4828-E69D-D6B7-43E9-A7730BCCBA9D}"/>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721881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80400-1C39-346C-AF15-5461C720EB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01E7E15-B4D4-990B-D121-D853F6BDA82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DBAC92-5854-B682-63E1-34BE402072C5}"/>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5" name="Footer Placeholder 4">
            <a:extLst>
              <a:ext uri="{FF2B5EF4-FFF2-40B4-BE49-F238E27FC236}">
                <a16:creationId xmlns:a16="http://schemas.microsoft.com/office/drawing/2014/main" id="{78863671-9998-4FA8-11BE-C677952012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84AA71-4F81-9D63-0078-29FAC8C7A224}"/>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1120329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64572-0A56-13EB-B020-9EB7C49FD9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1AEF634-CA75-9548-D372-B6C137D13E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5050CBD-3023-59FD-0B91-28C380CAB5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212984-4D72-7FB0-63CD-7D9A0A30D985}"/>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6" name="Footer Placeholder 5">
            <a:extLst>
              <a:ext uri="{FF2B5EF4-FFF2-40B4-BE49-F238E27FC236}">
                <a16:creationId xmlns:a16="http://schemas.microsoft.com/office/drawing/2014/main" id="{DBF768E1-DEE6-CEF5-1D8E-D6B30C260F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537DEA-3213-D1F8-03CA-40D47F9BBEC7}"/>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594915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CAA88-6B7E-7848-1A61-0CC0056C3C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976C4AB-E0B7-6E62-CC66-4D1768E1A2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CF9B18-3CD5-A9A5-7F41-2BFFB594EE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0008C56-CAFC-FF29-EA54-C614D4E905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AFB8D4-6D8B-8934-571E-A493069CCC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CA24F67-B19F-D188-D0F1-AA6DECCB00BA}"/>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8" name="Footer Placeholder 7">
            <a:extLst>
              <a:ext uri="{FF2B5EF4-FFF2-40B4-BE49-F238E27FC236}">
                <a16:creationId xmlns:a16="http://schemas.microsoft.com/office/drawing/2014/main" id="{8D48B199-B47A-0991-E874-A01F63BEF27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984478C-78F6-7170-C784-C84A4EFD9415}"/>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2764912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8988F-7980-1094-6F4A-2B7C33934B7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0785235-D588-4BFF-884C-F98EDCA62786}"/>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4" name="Footer Placeholder 3">
            <a:extLst>
              <a:ext uri="{FF2B5EF4-FFF2-40B4-BE49-F238E27FC236}">
                <a16:creationId xmlns:a16="http://schemas.microsoft.com/office/drawing/2014/main" id="{483C2BE8-3746-B087-7D40-DB98E5A527D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39020E0-020F-F4C6-BE24-44F78460B3AC}"/>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1008701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652A13-76C7-985C-F6DF-2568C39217AC}"/>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3" name="Footer Placeholder 2">
            <a:extLst>
              <a:ext uri="{FF2B5EF4-FFF2-40B4-BE49-F238E27FC236}">
                <a16:creationId xmlns:a16="http://schemas.microsoft.com/office/drawing/2014/main" id="{A23A4B85-7CF9-210E-158B-6FC16F3797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7DEC9CA-43B2-CBA3-A98D-809805C4A29C}"/>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4227247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C7C25-9DC0-7458-4B27-2B47FD567C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072EA29-31DD-B719-2C4D-D68FA0A55B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359F926-F923-18A0-AF43-7C36A420D2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856405-1618-50FF-D794-7A2B41067FB9}"/>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6" name="Footer Placeholder 5">
            <a:extLst>
              <a:ext uri="{FF2B5EF4-FFF2-40B4-BE49-F238E27FC236}">
                <a16:creationId xmlns:a16="http://schemas.microsoft.com/office/drawing/2014/main" id="{514BCE35-CC6C-1162-4426-D6CEF418FC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8EAF34-3E40-C1DA-5BDB-45A35DACE028}"/>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3882850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73B12-EAB6-AD63-7B57-9E711A6C0D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84DDE5B-BBBE-3171-72B8-417DC7B8C3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36E1F5A-9E8C-12CB-8090-67947DF2F8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7A7A42-A679-E231-3A2F-999A1A3E1C00}"/>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6" name="Footer Placeholder 5">
            <a:extLst>
              <a:ext uri="{FF2B5EF4-FFF2-40B4-BE49-F238E27FC236}">
                <a16:creationId xmlns:a16="http://schemas.microsoft.com/office/drawing/2014/main" id="{BA217C3C-A9C5-535C-7B28-E25FA3640D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49CC4B-45F9-5BC1-71B6-1D4F5872DE8E}"/>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39444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C7A16-06F2-7F81-9D3E-DF940EFD25A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35E960-5961-8033-8DB3-567ED80515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04DDD1-7E3C-A944-CCFD-4CB05583620A}"/>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5" name="Footer Placeholder 4">
            <a:extLst>
              <a:ext uri="{FF2B5EF4-FFF2-40B4-BE49-F238E27FC236}">
                <a16:creationId xmlns:a16="http://schemas.microsoft.com/office/drawing/2014/main" id="{AF6DC628-6CA0-9D63-E176-0D21A7E2DD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C30363-986B-1132-5F97-DD55F177E2A2}"/>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4036693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722447-002F-A782-635F-034C998E79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57F63B6-17A2-C458-6F87-15B4042885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EB1566-503F-2F25-8A28-16BE3D9F1F63}"/>
              </a:ext>
            </a:extLst>
          </p:cNvPr>
          <p:cNvSpPr>
            <a:spLocks noGrp="1"/>
          </p:cNvSpPr>
          <p:nvPr>
            <p:ph type="dt" sz="half" idx="10"/>
          </p:nvPr>
        </p:nvSpPr>
        <p:spPr/>
        <p:txBody>
          <a:bodyPr/>
          <a:lstStyle/>
          <a:p>
            <a:fld id="{23A6A0AF-7EF7-4C49-AD6D-78D3619B7F4D}" type="datetimeFigureOut">
              <a:rPr lang="en-GB" smtClean="0"/>
              <a:t>14/11/2025</a:t>
            </a:fld>
            <a:endParaRPr lang="en-GB"/>
          </a:p>
        </p:txBody>
      </p:sp>
      <p:sp>
        <p:nvSpPr>
          <p:cNvPr id="5" name="Footer Placeholder 4">
            <a:extLst>
              <a:ext uri="{FF2B5EF4-FFF2-40B4-BE49-F238E27FC236}">
                <a16:creationId xmlns:a16="http://schemas.microsoft.com/office/drawing/2014/main" id="{40DE5904-C956-2F34-195F-F1AD051B8FF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5C6956-69E6-6E3C-A08B-E128E89D8BC8}"/>
              </a:ext>
            </a:extLst>
          </p:cNvPr>
          <p:cNvSpPr>
            <a:spLocks noGrp="1"/>
          </p:cNvSpPr>
          <p:nvPr>
            <p:ph type="sldNum" sz="quarter" idx="12"/>
          </p:nvPr>
        </p:nvSpPr>
        <p:spPr/>
        <p:txBody>
          <a:bodyPr/>
          <a:lstStyle/>
          <a:p>
            <a:fld id="{37E8CAF8-FB38-4401-B5BD-D229FCC55D53}" type="slidenum">
              <a:rPr lang="en-GB" smtClean="0"/>
              <a:t>‹#›</a:t>
            </a:fld>
            <a:endParaRPr lang="en-GB"/>
          </a:p>
        </p:txBody>
      </p:sp>
    </p:spTree>
    <p:extLst>
      <p:ext uri="{BB962C8B-B14F-4D97-AF65-F5344CB8AC3E}">
        <p14:creationId xmlns:p14="http://schemas.microsoft.com/office/powerpoint/2010/main" val="2490940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32B2855-EC78-46DD-A981-596CEBF3ABEC}" type="datetimeFigureOut">
              <a:rPr lang="en-GB" smtClean="0"/>
              <a:t>14/11/2025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3690921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32B2855-EC78-46DD-A981-596CEBF3ABEC}" type="datetimeFigureOut">
              <a:rPr lang="en-GB" smtClean="0"/>
              <a:t>14/11/2025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2265458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32B2855-EC78-46DD-A981-596CEBF3ABEC}" type="datetimeFigureOut">
              <a:rPr lang="en-GB" smtClean="0"/>
              <a:t>14/11/2025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3178935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32B2855-EC78-46DD-A981-596CEBF3ABEC}" type="datetimeFigureOut">
              <a:rPr lang="en-GB" smtClean="0"/>
              <a:t>14/11/2025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2655069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32B2855-EC78-46DD-A981-596CEBF3ABEC}" type="datetimeFigureOut">
              <a:rPr lang="en-GB" smtClean="0"/>
              <a:t>14/11/2025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4163510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32B2855-EC78-46DD-A981-596CEBF3ABEC}" type="datetimeFigureOut">
              <a:rPr lang="en-GB" smtClean="0"/>
              <a:t>14/11/2025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3366522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2B2855-EC78-46DD-A981-596CEBF3ABEC}" type="datetimeFigureOut">
              <a:rPr lang="en-GB" smtClean="0"/>
              <a:t>14/11/2025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713312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32B2855-EC78-46DD-A981-596CEBF3ABEC}" type="datetimeFigureOut">
              <a:rPr lang="en-GB" smtClean="0"/>
              <a:t>14/11/2025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6458919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32B2855-EC78-46DD-A981-596CEBF3ABEC}" type="datetimeFigureOut">
              <a:rPr lang="en-GB" smtClean="0"/>
              <a:t>14/11/2025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18373615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32B2855-EC78-46DD-A981-596CEBF3ABEC}" type="datetimeFigureOut">
              <a:rPr lang="en-GB" smtClean="0"/>
              <a:t>14/11/2025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215020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32B2855-EC78-46DD-A981-596CEBF3ABEC}" type="datetimeFigureOut">
              <a:rPr lang="en-GB" smtClean="0"/>
              <a:t>14/11/2025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8E9ACC-AA5A-4C03-8941-78DCC2CF0D80}" type="slidenum">
              <a:rPr lang="en-GB" smtClean="0"/>
              <a:t>‹#›</a:t>
            </a:fld>
            <a:endParaRPr lang="en-GB"/>
          </a:p>
        </p:txBody>
      </p:sp>
    </p:spTree>
    <p:extLst>
      <p:ext uri="{BB962C8B-B14F-4D97-AF65-F5344CB8AC3E}">
        <p14:creationId xmlns:p14="http://schemas.microsoft.com/office/powerpoint/2010/main" val="667052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9FEAEA-793F-907F-F44E-41ECB70684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5DE33E-5CC7-3D9A-EB45-EC1F47238A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C743AB-D4F5-C57B-6B49-3F560ADBAC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3A6A0AF-7EF7-4C49-AD6D-78D3619B7F4D}" type="datetimeFigureOut">
              <a:rPr lang="en-GB" smtClean="0"/>
              <a:t>14/11/2025</a:t>
            </a:fld>
            <a:endParaRPr lang="en-GB"/>
          </a:p>
        </p:txBody>
      </p:sp>
      <p:sp>
        <p:nvSpPr>
          <p:cNvPr id="5" name="Footer Placeholder 4">
            <a:extLst>
              <a:ext uri="{FF2B5EF4-FFF2-40B4-BE49-F238E27FC236}">
                <a16:creationId xmlns:a16="http://schemas.microsoft.com/office/drawing/2014/main" id="{5D3ABEAB-3D0E-ADCD-4EAC-2FCA9EA14B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1F22212-CACD-058C-7F27-AE78CAD1F7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E8CAF8-FB38-4401-B5BD-D229FCC55D53}" type="slidenum">
              <a:rPr lang="en-GB" smtClean="0"/>
              <a:t>‹#›</a:t>
            </a:fld>
            <a:endParaRPr lang="en-GB"/>
          </a:p>
        </p:txBody>
      </p:sp>
    </p:spTree>
    <p:extLst>
      <p:ext uri="{BB962C8B-B14F-4D97-AF65-F5344CB8AC3E}">
        <p14:creationId xmlns:p14="http://schemas.microsoft.com/office/powerpoint/2010/main" val="1113933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2B2855-EC78-46DD-A981-596CEBF3ABEC}" type="datetimeFigureOut">
              <a:rPr lang="en-GB" smtClean="0"/>
              <a:t>14/11/2025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8E9ACC-AA5A-4C03-8941-78DCC2CF0D80}" type="slidenum">
              <a:rPr lang="en-GB" smtClean="0"/>
              <a:t>‹#›</a:t>
            </a:fld>
            <a:endParaRPr lang="en-GB"/>
          </a:p>
        </p:txBody>
      </p:sp>
    </p:spTree>
    <p:extLst>
      <p:ext uri="{BB962C8B-B14F-4D97-AF65-F5344CB8AC3E}">
        <p14:creationId xmlns:p14="http://schemas.microsoft.com/office/powerpoint/2010/main" val="4194687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hyperlink" Target="https://svgsilh.com/image/311264.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hyperlink" Target="https://pxhere.com/pt/photo/1381959"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s://www.wallpaperflare.com/microphone-audio-recording-podcast-music-radio-input-device-wallpaper-azgfd"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555C5B3-193A-4749-9AFD-682E53CDD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33" name="Rectangle 1032">
            <a:extLst>
              <a:ext uri="{FF2B5EF4-FFF2-40B4-BE49-F238E27FC236}">
                <a16:creationId xmlns:a16="http://schemas.microsoft.com/office/drawing/2014/main" id="{2EAE06A6-F76A-41C9-827A-C561B004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35" name="Rectangle 1034">
            <a:extLst>
              <a:ext uri="{FF2B5EF4-FFF2-40B4-BE49-F238E27FC236}">
                <a16:creationId xmlns:a16="http://schemas.microsoft.com/office/drawing/2014/main" id="{89F9D4E8-0639-444B-949B-951858506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037" name="Rectangle 1036">
            <a:extLst>
              <a:ext uri="{FF2B5EF4-FFF2-40B4-BE49-F238E27FC236}">
                <a16:creationId xmlns:a16="http://schemas.microsoft.com/office/drawing/2014/main" id="{7E3DA7A2-ED70-4BBA-AB72-00AD461FA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DB18ADB-F570-5366-A26A-2A0FC9F532B2}"/>
              </a:ext>
            </a:extLst>
          </p:cNvPr>
          <p:cNvSpPr>
            <a:spLocks noGrp="1"/>
          </p:cNvSpPr>
          <p:nvPr>
            <p:ph type="ctrTitle"/>
          </p:nvPr>
        </p:nvSpPr>
        <p:spPr>
          <a:xfrm>
            <a:off x="1127208" y="857251"/>
            <a:ext cx="4747280" cy="3098061"/>
          </a:xfrm>
        </p:spPr>
        <p:txBody>
          <a:bodyPr anchor="b">
            <a:normAutofit/>
          </a:bodyPr>
          <a:lstStyle/>
          <a:p>
            <a:pPr algn="l"/>
            <a:r>
              <a:rPr lang="en-GB" sz="4800" dirty="0">
                <a:solidFill>
                  <a:srgbClr val="FFFFFF"/>
                </a:solidFill>
              </a:rPr>
              <a:t>The Aldous Huxley Centre Workshop</a:t>
            </a:r>
          </a:p>
        </p:txBody>
      </p:sp>
      <p:sp>
        <p:nvSpPr>
          <p:cNvPr id="1039" name="Rectangle 1038">
            <a:extLst>
              <a:ext uri="{FF2B5EF4-FFF2-40B4-BE49-F238E27FC236}">
                <a16:creationId xmlns:a16="http://schemas.microsoft.com/office/drawing/2014/main" id="{FC485432-3647-4218-B5D3-15D3FA222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Subtitle 2">
            <a:extLst>
              <a:ext uri="{FF2B5EF4-FFF2-40B4-BE49-F238E27FC236}">
                <a16:creationId xmlns:a16="http://schemas.microsoft.com/office/drawing/2014/main" id="{4A579094-6CB0-0309-98C2-7FD29CD7576B}"/>
              </a:ext>
            </a:extLst>
          </p:cNvPr>
          <p:cNvSpPr>
            <a:spLocks noGrp="1"/>
          </p:cNvSpPr>
          <p:nvPr>
            <p:ph type="subTitle" idx="1"/>
          </p:nvPr>
        </p:nvSpPr>
        <p:spPr>
          <a:xfrm>
            <a:off x="1127208" y="4756265"/>
            <a:ext cx="4393278" cy="1244483"/>
          </a:xfrm>
        </p:spPr>
        <p:txBody>
          <a:bodyPr anchor="t">
            <a:normAutofit lnSpcReduction="10000"/>
          </a:bodyPr>
          <a:lstStyle/>
          <a:p>
            <a:pPr algn="l"/>
            <a:r>
              <a:rPr lang="en-GB" sz="2200" b="1" dirty="0">
                <a:solidFill>
                  <a:srgbClr val="FFFFFF"/>
                </a:solidFill>
              </a:rPr>
              <a:t>Objective</a:t>
            </a:r>
            <a:r>
              <a:rPr lang="en-GB" sz="2200" dirty="0">
                <a:solidFill>
                  <a:srgbClr val="FFFFFF"/>
                </a:solidFill>
              </a:rPr>
              <a:t>: To develop a range of creative and engaging approaches for teaching Aldous Huxley’s </a:t>
            </a:r>
            <a:r>
              <a:rPr lang="en-GB" sz="2200" i="1" dirty="0">
                <a:solidFill>
                  <a:srgbClr val="FFFFFF"/>
                </a:solidFill>
              </a:rPr>
              <a:t>‘A Brave New World’</a:t>
            </a:r>
          </a:p>
        </p:txBody>
      </p:sp>
      <p:sp>
        <p:nvSpPr>
          <p:cNvPr id="1041" name="Oval 1040">
            <a:extLst>
              <a:ext uri="{FF2B5EF4-FFF2-40B4-BE49-F238E27FC236}">
                <a16:creationId xmlns:a16="http://schemas.microsoft.com/office/drawing/2014/main" id="{F4AFDDCA-6ABA-4D23-8A5C-1BF0F4308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26" name="Picture 2" descr="Aldous Huxley Centre Zurich">
            <a:extLst>
              <a:ext uri="{FF2B5EF4-FFF2-40B4-BE49-F238E27FC236}">
                <a16:creationId xmlns:a16="http://schemas.microsoft.com/office/drawing/2014/main" id="{88355F8D-8B5F-2E62-05DC-FBF894C321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920559" y="2286247"/>
            <a:ext cx="3737164" cy="2299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826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F319F88F-181A-2DA5-B40C-F02B5DE4B24B}"/>
              </a:ext>
            </a:extLst>
          </p:cNvPr>
          <p:cNvPicPr>
            <a:picLocks noChangeAspect="1"/>
          </p:cNvPicPr>
          <p:nvPr/>
        </p:nvPicPr>
        <p:blipFill rotWithShape="1">
          <a:blip r:embed="rId2"/>
          <a:srcRect t="19675" r="5455" b="27132"/>
          <a:stretch/>
        </p:blipFill>
        <p:spPr>
          <a:xfrm>
            <a:off x="3643313" y="0"/>
            <a:ext cx="8545638" cy="6857990"/>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EF21C26B-3AA8-D48C-CEB4-81AA9A5767EC}"/>
              </a:ext>
            </a:extLst>
          </p:cNvPr>
          <p:cNvSpPr txBox="1"/>
          <p:nvPr/>
        </p:nvSpPr>
        <p:spPr>
          <a:xfrm>
            <a:off x="242887" y="162393"/>
            <a:ext cx="3971925" cy="1663700"/>
          </a:xfrm>
          <a:prstGeom prst="rect">
            <a:avLst/>
          </a:prstGeom>
        </p:spPr>
        <p:txBody>
          <a:bodyPr vert="horz" lIns="91440" tIns="45720" rIns="91440" bIns="45720" rtlCol="0" anchor="ctr">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sng" strike="noStrike" kern="1200" cap="none" spc="0" normalizeH="0" baseline="0" noProof="0" dirty="0">
                <a:ln>
                  <a:noFill/>
                </a:ln>
                <a:solidFill>
                  <a:prstClr val="black"/>
                </a:solidFill>
                <a:effectLst/>
                <a:uLnTx/>
                <a:uFillTx/>
                <a:latin typeface="Aptos Display" panose="02110004020202020204"/>
                <a:ea typeface="+mn-ea"/>
                <a:cs typeface="+mn-cs"/>
              </a:rPr>
              <a:t>Create an Advertisement for Soma</a:t>
            </a:r>
            <a:endParaRPr kumimoji="0" lang="en-US" sz="4000" b="0" i="0" u="sng" strike="noStrike" kern="1200" cap="none" spc="0" normalizeH="0" baseline="0" noProof="0" dirty="0">
              <a:ln>
                <a:noFill/>
              </a:ln>
              <a:solidFill>
                <a:prstClr val="black"/>
              </a:solidFill>
              <a:effectLst/>
              <a:uLnTx/>
              <a:uFillTx/>
              <a:latin typeface="Aptos Display" panose="02110004020202020204"/>
              <a:ea typeface="+mn-ea"/>
              <a:cs typeface="+mn-cs"/>
            </a:endParaRPr>
          </a:p>
        </p:txBody>
      </p:sp>
      <p:sp>
        <p:nvSpPr>
          <p:cNvPr id="4" name="TextBox 3">
            <a:extLst>
              <a:ext uri="{FF2B5EF4-FFF2-40B4-BE49-F238E27FC236}">
                <a16:creationId xmlns:a16="http://schemas.microsoft.com/office/drawing/2014/main" id="{C0503823-3FE4-48A0-628A-FEDAF3B79DF2}"/>
              </a:ext>
            </a:extLst>
          </p:cNvPr>
          <p:cNvSpPr txBox="1"/>
          <p:nvPr/>
        </p:nvSpPr>
        <p:spPr>
          <a:xfrm>
            <a:off x="242887" y="1988486"/>
            <a:ext cx="5491164" cy="3742762"/>
          </a:xfrm>
          <a:prstGeom prst="rect">
            <a:avLst/>
          </a:prstGeom>
        </p:spPr>
        <p:txBody>
          <a:bodyPr vert="horz" lIns="91440" tIns="45720" rIns="91440" bIns="45720" rtlCol="0">
            <a:noAutofit/>
          </a:bodyPr>
          <a:lstStyle/>
          <a:p>
            <a:pPr marL="114300" marR="0" lvl="0" indent="-342900" algn="l" defTabSz="914400" rtl="0" eaLnBrk="1" fontAlgn="auto" latinLnBrk="0" hangingPunct="1">
              <a:lnSpc>
                <a:spcPct val="90000"/>
              </a:lnSpc>
              <a:spcBef>
                <a:spcPts val="0"/>
              </a:spcBef>
              <a:spcAft>
                <a:spcPts val="600"/>
              </a:spcAft>
              <a:buClrTx/>
              <a:buSzTx/>
              <a:buFont typeface="+mj-lt"/>
              <a:buAutoNum type="arabicPeriod"/>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Why do people use Soma and what are the </a:t>
            </a: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benefits</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of it?</a:t>
            </a:r>
          </a:p>
          <a:p>
            <a:pPr marL="0" marR="0" lvl="0" indent="-228600" algn="l" defTabSz="914400" rtl="0" eaLnBrk="1" fontAlgn="auto" latinLnBrk="0" hangingPunct="1">
              <a:lnSpc>
                <a:spcPct val="90000"/>
              </a:lnSpc>
              <a:spcBef>
                <a:spcPts val="0"/>
              </a:spcBef>
              <a:spcAft>
                <a:spcPts val="600"/>
              </a:spcAft>
              <a:buClrTx/>
              <a:buSzTx/>
              <a:buFont typeface="+mj-lt"/>
              <a:buAutoNum type="arabicPeriod"/>
              <a:tabLst/>
              <a:defRPr/>
            </a:pPr>
            <a:endPar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114300" marR="0" lvl="0" indent="-342900" algn="l" defTabSz="914400" rtl="0" eaLnBrk="1" fontAlgn="auto" latinLnBrk="0" hangingPunct="1">
              <a:lnSpc>
                <a:spcPct val="90000"/>
              </a:lnSpc>
              <a:spcBef>
                <a:spcPts val="0"/>
              </a:spcBef>
              <a:spcAft>
                <a:spcPts val="600"/>
              </a:spcAft>
              <a:buClrTx/>
              <a:buSzTx/>
              <a:buFont typeface="+mj-lt"/>
              <a:buAutoNum type="arabicPeriod"/>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What </a:t>
            </a: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slogan</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is used in the novel?</a:t>
            </a:r>
          </a:p>
          <a:p>
            <a:pPr marL="114300" marR="0" lvl="0" indent="-342900" algn="l" defTabSz="914400" rtl="0" eaLnBrk="1" fontAlgn="auto" latinLnBrk="0" hangingPunct="1">
              <a:lnSpc>
                <a:spcPct val="90000"/>
              </a:lnSpc>
              <a:spcBef>
                <a:spcPts val="0"/>
              </a:spcBef>
              <a:spcAft>
                <a:spcPts val="600"/>
              </a:spcAft>
              <a:buClrTx/>
              <a:buSzTx/>
              <a:buFont typeface="+mj-lt"/>
              <a:buAutoNum type="arabicPeriod"/>
              <a:tabLst/>
              <a:defRPr/>
            </a:pPr>
            <a:endPar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114300" marR="0" lvl="0" indent="-342900" algn="l" defTabSz="914400" rtl="0" eaLnBrk="1" fontAlgn="auto" latinLnBrk="0" hangingPunct="1">
              <a:lnSpc>
                <a:spcPct val="90000"/>
              </a:lnSpc>
              <a:spcBef>
                <a:spcPts val="0"/>
              </a:spcBef>
              <a:spcAft>
                <a:spcPts val="600"/>
              </a:spcAft>
              <a:buClrTx/>
              <a:buSzTx/>
              <a:buFont typeface="+mj-lt"/>
              <a:buAutoNum type="arabicPeriod"/>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Will you </a:t>
            </a: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keep</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change</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or </a:t>
            </a: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develop</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the slogan?</a:t>
            </a:r>
          </a:p>
          <a:p>
            <a:pPr marL="114300" marR="0" lvl="0" indent="-342900" algn="l" defTabSz="914400" rtl="0" eaLnBrk="1" fontAlgn="auto" latinLnBrk="0" hangingPunct="1">
              <a:lnSpc>
                <a:spcPct val="90000"/>
              </a:lnSpc>
              <a:spcBef>
                <a:spcPts val="0"/>
              </a:spcBef>
              <a:spcAft>
                <a:spcPts val="600"/>
              </a:spcAft>
              <a:buClrTx/>
              <a:buSzTx/>
              <a:buFont typeface="+mj-lt"/>
              <a:buAutoNum type="arabicPeriod"/>
              <a:tabLst/>
              <a:defRPr/>
            </a:pPr>
            <a:endPar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114300" marR="0" lvl="0" indent="-342900" algn="l" defTabSz="914400" rtl="0" eaLnBrk="1" fontAlgn="auto" latinLnBrk="0" hangingPunct="1">
              <a:lnSpc>
                <a:spcPct val="90000"/>
              </a:lnSpc>
              <a:spcBef>
                <a:spcPts val="0"/>
              </a:spcBef>
              <a:spcAft>
                <a:spcPts val="600"/>
              </a:spcAft>
              <a:buClrTx/>
              <a:buSzTx/>
              <a:buFont typeface="+mj-lt"/>
              <a:buAutoNum type="arabicPeriod"/>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Choose which </a:t>
            </a: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form</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you’ll use to advertise Soma: </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Newspaper Advert</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Billboard/ Poster Advert</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Radio Jingle</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TV/ Tick Tock Advert</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Internet Pop-Up </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5.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Use the </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Success Criteria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on the previous slide</a:t>
            </a:r>
          </a:p>
        </p:txBody>
      </p:sp>
    </p:spTree>
    <p:extLst>
      <p:ext uri="{BB962C8B-B14F-4D97-AF65-F5344CB8AC3E}">
        <p14:creationId xmlns:p14="http://schemas.microsoft.com/office/powerpoint/2010/main" val="3717710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97DC10-67D6-B850-9D10-3DB148CD0B2A}"/>
              </a:ext>
            </a:extLst>
          </p:cNvPr>
          <p:cNvSpPr txBox="1"/>
          <p:nvPr/>
        </p:nvSpPr>
        <p:spPr>
          <a:xfrm>
            <a:off x="157162" y="221545"/>
            <a:ext cx="11877673" cy="35086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sng" strike="noStrike" kern="1200" cap="none" spc="0" normalizeH="0" baseline="0" noProof="0" dirty="0">
                <a:ln>
                  <a:noFill/>
                </a:ln>
                <a:solidFill>
                  <a:prstClr val="white"/>
                </a:solidFill>
                <a:effectLst/>
                <a:uLnTx/>
                <a:uFillTx/>
                <a:latin typeface="Aptos" panose="02110004020202020204"/>
                <a:ea typeface="+mn-ea"/>
                <a:cs typeface="+mn-cs"/>
              </a:rPr>
              <a:t>Your Task: To Create and Market a Dystopian Product Ready For Consumption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ptos" panose="02110004020202020204"/>
                <a:ea typeface="+mn-ea"/>
                <a:cs typeface="+mn-cs"/>
              </a:rPr>
              <a:t>1. Make a list of products you think people living in a dystopian world would be interested in purchasing and why?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Aptos" panose="02110004020202020204"/>
                <a:ea typeface="+mn-ea"/>
                <a:cs typeface="+mn-cs"/>
              </a:rPr>
              <a:t>2. Select one of those products and market it in the following form.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Newspaper Advert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Billboard/ Poster Advert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Radio Jingle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TV/ Tick Tock Advert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Internet Pop-Up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961ACE6A-B6B2-1014-E891-7391A2F5212C}"/>
              </a:ext>
            </a:extLst>
          </p:cNvPr>
          <p:cNvSpPr txBox="1"/>
          <p:nvPr/>
        </p:nvSpPr>
        <p:spPr>
          <a:xfrm>
            <a:off x="157163" y="3635633"/>
            <a:ext cx="3467099" cy="3139321"/>
          </a:xfrm>
          <a:prstGeom prst="rect">
            <a:avLst/>
          </a:prstGeom>
          <a:noFill/>
          <a:ln>
            <a:solidFill>
              <a:schemeClr val="accent5"/>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white"/>
                </a:solidFill>
                <a:effectLst/>
                <a:uLnTx/>
                <a:uFillTx/>
                <a:latin typeface="Aptos" panose="02110004020202020204"/>
                <a:ea typeface="+mn-ea"/>
                <a:cs typeface="+mn-cs"/>
              </a:rPr>
              <a:t>Newspaper &amp; Billboard Advert &amp; Internet Pop-Up: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Create a logo &amp; slogan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What images will you use to help persuade public to buy 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How will you persuade the public?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(Enticing Adjectives, triples, imperatives, statistics, rhetorical questions etc.)</a:t>
            </a:r>
          </a:p>
        </p:txBody>
      </p:sp>
      <p:sp>
        <p:nvSpPr>
          <p:cNvPr id="4" name="TextBox 3">
            <a:extLst>
              <a:ext uri="{FF2B5EF4-FFF2-40B4-BE49-F238E27FC236}">
                <a16:creationId xmlns:a16="http://schemas.microsoft.com/office/drawing/2014/main" id="{0911DFF1-B0F0-9FB2-99BB-161FBB39EE38}"/>
              </a:ext>
            </a:extLst>
          </p:cNvPr>
          <p:cNvSpPr txBox="1"/>
          <p:nvPr/>
        </p:nvSpPr>
        <p:spPr>
          <a:xfrm>
            <a:off x="3767137" y="3632954"/>
            <a:ext cx="3014662" cy="3139321"/>
          </a:xfrm>
          <a:prstGeom prst="rect">
            <a:avLst/>
          </a:prstGeom>
          <a:noFill/>
          <a:ln>
            <a:solidFill>
              <a:schemeClr val="accent5"/>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white"/>
                </a:solidFill>
                <a:effectLst/>
                <a:uLnTx/>
                <a:uFillTx/>
                <a:latin typeface="Aptos" panose="02110004020202020204"/>
                <a:ea typeface="+mn-ea"/>
                <a:cs typeface="+mn-cs"/>
              </a:rPr>
              <a:t>Radio Advert: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Create a radio script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Think of a slogan, song, rhymes that will help people remember your product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How will you persuade the public? (Enticing Adjectives, triples, imperatives, statistics, rhetorical questions etc.)</a:t>
            </a:r>
          </a:p>
        </p:txBody>
      </p:sp>
      <p:sp>
        <p:nvSpPr>
          <p:cNvPr id="5" name="TextBox 4">
            <a:extLst>
              <a:ext uri="{FF2B5EF4-FFF2-40B4-BE49-F238E27FC236}">
                <a16:creationId xmlns:a16="http://schemas.microsoft.com/office/drawing/2014/main" id="{A616F7BD-27E8-0315-6064-1809EF68743E}"/>
              </a:ext>
            </a:extLst>
          </p:cNvPr>
          <p:cNvSpPr txBox="1"/>
          <p:nvPr/>
        </p:nvSpPr>
        <p:spPr>
          <a:xfrm>
            <a:off x="6924672" y="3632954"/>
            <a:ext cx="5110163" cy="3139321"/>
          </a:xfrm>
          <a:prstGeom prst="rect">
            <a:avLst/>
          </a:prstGeom>
          <a:noFill/>
          <a:ln>
            <a:solidFill>
              <a:schemeClr val="accent5"/>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white"/>
                </a:solidFill>
                <a:effectLst/>
                <a:uLnTx/>
                <a:uFillTx/>
                <a:latin typeface="Aptos" panose="02110004020202020204"/>
                <a:ea typeface="+mn-ea"/>
                <a:cs typeface="+mn-cs"/>
              </a:rPr>
              <a:t>TV or Tick Tock Video Advert: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Create a script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As the director, think about how you will utilise actors and what location you’d use.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Remember, direct them by using stage directions – describing how they talk, move etc.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Think of a slogan, song, rhymes that will help people remember your product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How will you persuade the public? (Enticing Adjectives, triples, imperatives, statistics, rhetorical questions etc.)</a:t>
            </a:r>
          </a:p>
        </p:txBody>
      </p:sp>
      <p:pic>
        <p:nvPicPr>
          <p:cNvPr id="8" name="Picture 7" descr="Vintage TVs on shelves">
            <a:extLst>
              <a:ext uri="{FF2B5EF4-FFF2-40B4-BE49-F238E27FC236}">
                <a16:creationId xmlns:a16="http://schemas.microsoft.com/office/drawing/2014/main" id="{5A64EBF1-D440-3F5E-BCFE-BC91629D4DF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222475" y="1248621"/>
            <a:ext cx="2964637" cy="1976425"/>
          </a:xfrm>
          <a:prstGeom prst="rect">
            <a:avLst/>
          </a:prstGeom>
        </p:spPr>
      </p:pic>
    </p:spTree>
    <p:extLst>
      <p:ext uri="{BB962C8B-B14F-4D97-AF65-F5344CB8AC3E}">
        <p14:creationId xmlns:p14="http://schemas.microsoft.com/office/powerpoint/2010/main" val="2940986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tle 9">
            <a:extLst>
              <a:ext uri="{FF2B5EF4-FFF2-40B4-BE49-F238E27FC236}">
                <a16:creationId xmlns:a16="http://schemas.microsoft.com/office/drawing/2014/main" id="{FFC728D7-CE8E-43A8-C6C8-DF650B3416DB}"/>
              </a:ext>
            </a:extLst>
          </p:cNvPr>
          <p:cNvSpPr>
            <a:spLocks noGrp="1"/>
          </p:cNvSpPr>
          <p:nvPr>
            <p:ph type="title"/>
          </p:nvPr>
        </p:nvSpPr>
        <p:spPr>
          <a:xfrm>
            <a:off x="205838" y="284141"/>
            <a:ext cx="5509161" cy="742947"/>
          </a:xfrm>
        </p:spPr>
        <p:txBody>
          <a:bodyPr anchor="b">
            <a:noAutofit/>
          </a:bodyPr>
          <a:lstStyle/>
          <a:p>
            <a:r>
              <a:rPr lang="en-US" sz="5000" b="1" dirty="0"/>
              <a:t>Write an Article</a:t>
            </a:r>
            <a:endParaRPr lang="en-GB" sz="5000" b="1" dirty="0"/>
          </a:p>
        </p:txBody>
      </p:sp>
      <p:sp>
        <p:nvSpPr>
          <p:cNvPr id="308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1858647-4A33-4108-9813-66E16D9DC4B9}"/>
              </a:ext>
            </a:extLst>
          </p:cNvPr>
          <p:cNvSpPr>
            <a:spLocks noGrp="1"/>
          </p:cNvSpPr>
          <p:nvPr>
            <p:ph idx="1"/>
          </p:nvPr>
        </p:nvSpPr>
        <p:spPr>
          <a:xfrm>
            <a:off x="128585" y="1447129"/>
            <a:ext cx="5054532" cy="3320668"/>
          </a:xfrm>
          <a:solidFill>
            <a:schemeClr val="bg1"/>
          </a:solidFill>
        </p:spPr>
        <p:txBody>
          <a:bodyPr>
            <a:noAutofit/>
          </a:bodyPr>
          <a:lstStyle/>
          <a:p>
            <a:pPr marL="0" indent="0">
              <a:buNone/>
            </a:pPr>
            <a:r>
              <a:rPr lang="en-US" sz="2400" b="1" dirty="0"/>
              <a:t>Imagine you are a journalist from our world and have travelled to witness the Solidarity Service. Write an article to explain the event for a newspaper or news website.</a:t>
            </a:r>
          </a:p>
          <a:p>
            <a:pPr marL="0" indent="0">
              <a:buNone/>
            </a:pPr>
            <a:endParaRPr lang="en-US" sz="2400" b="1" dirty="0"/>
          </a:p>
          <a:p>
            <a:pPr marL="0" indent="0">
              <a:buNone/>
            </a:pPr>
            <a:r>
              <a:rPr lang="en-US" sz="2400" b="1" dirty="0"/>
              <a:t>Your article should include:</a:t>
            </a:r>
          </a:p>
          <a:p>
            <a:pPr lvl="1"/>
            <a:r>
              <a:rPr lang="en-US" i="1" dirty="0"/>
              <a:t>A title and a subtitle.</a:t>
            </a:r>
          </a:p>
          <a:p>
            <a:pPr lvl="1"/>
            <a:r>
              <a:rPr lang="en-US" i="1" dirty="0"/>
              <a:t>A description of the scene witnessed and what it is meant to be for.</a:t>
            </a:r>
          </a:p>
          <a:p>
            <a:pPr lvl="1"/>
            <a:r>
              <a:rPr lang="en-US" i="1" dirty="0"/>
              <a:t>A comparison to the religious elements parodied.</a:t>
            </a:r>
          </a:p>
          <a:p>
            <a:pPr lvl="1"/>
            <a:r>
              <a:rPr lang="en-US" i="1" dirty="0"/>
              <a:t>Clear opinion about the event.</a:t>
            </a:r>
            <a:endParaRPr lang="en-GB" i="1" dirty="0"/>
          </a:p>
        </p:txBody>
      </p:sp>
      <p:pic>
        <p:nvPicPr>
          <p:cNvPr id="3074" name="Picture 2" descr="Brave New World Happiness Quotes. QuotesGram">
            <a:extLst>
              <a:ext uri="{FF2B5EF4-FFF2-40B4-BE49-F238E27FC236}">
                <a16:creationId xmlns:a16="http://schemas.microsoft.com/office/drawing/2014/main" id="{3FA55A95-853F-4DE0-A875-ABBD163311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239" r="27546" b="1"/>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3076" name="Picture 4" descr="Pin on Art and Design">
            <a:extLst>
              <a:ext uri="{FF2B5EF4-FFF2-40B4-BE49-F238E27FC236}">
                <a16:creationId xmlns:a16="http://schemas.microsoft.com/office/drawing/2014/main" id="{4EF38526-F510-4223-AAD3-F31376D3064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535" t="10939" r="20358" b="10633"/>
          <a:stretch/>
        </p:blipFill>
        <p:spPr bwMode="auto">
          <a:xfrm>
            <a:off x="10578156" y="62436"/>
            <a:ext cx="1189371" cy="12012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425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CFC799-FC52-9D9B-577A-0B76F8240C49}"/>
              </a:ext>
            </a:extLst>
          </p:cNvPr>
          <p:cNvPicPr>
            <a:picLocks noChangeAspect="1"/>
          </p:cNvPicPr>
          <p:nvPr/>
        </p:nvPicPr>
        <p:blipFill>
          <a:blip r:embed="rId2"/>
          <a:srcRect t="5534"/>
          <a:stretch/>
        </p:blipFill>
        <p:spPr>
          <a:xfrm>
            <a:off x="6096000" y="272270"/>
            <a:ext cx="5883150" cy="6313459"/>
          </a:xfrm>
          <a:prstGeom prst="rect">
            <a:avLst/>
          </a:prstGeom>
        </p:spPr>
      </p:pic>
      <p:pic>
        <p:nvPicPr>
          <p:cNvPr id="5" name="Picture 4">
            <a:extLst>
              <a:ext uri="{FF2B5EF4-FFF2-40B4-BE49-F238E27FC236}">
                <a16:creationId xmlns:a16="http://schemas.microsoft.com/office/drawing/2014/main" id="{A457DD50-3157-DCB6-4371-F4725A0C87DF}"/>
              </a:ext>
            </a:extLst>
          </p:cNvPr>
          <p:cNvPicPr>
            <a:picLocks noChangeAspect="1"/>
          </p:cNvPicPr>
          <p:nvPr/>
        </p:nvPicPr>
        <p:blipFill>
          <a:blip r:embed="rId3"/>
          <a:stretch>
            <a:fillRect/>
          </a:stretch>
        </p:blipFill>
        <p:spPr>
          <a:xfrm>
            <a:off x="212850" y="272270"/>
            <a:ext cx="5883150" cy="4103631"/>
          </a:xfrm>
          <a:prstGeom prst="rect">
            <a:avLst/>
          </a:prstGeom>
        </p:spPr>
      </p:pic>
    </p:spTree>
    <p:extLst>
      <p:ext uri="{BB962C8B-B14F-4D97-AF65-F5344CB8AC3E}">
        <p14:creationId xmlns:p14="http://schemas.microsoft.com/office/powerpoint/2010/main" val="2157791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09CFCDAF-46CE-4056-866C-5EE9122FD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a:extLst>
              <a:ext uri="{FF2B5EF4-FFF2-40B4-BE49-F238E27FC236}">
                <a16:creationId xmlns:a16="http://schemas.microsoft.com/office/drawing/2014/main" id="{9F587EB1-1674-4B8B-88AD-2A81FFFB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Google Shape;137;p7">
            <a:extLst>
              <a:ext uri="{FF2B5EF4-FFF2-40B4-BE49-F238E27FC236}">
                <a16:creationId xmlns:a16="http://schemas.microsoft.com/office/drawing/2014/main" id="{9A5D465D-66D4-3ADD-1B16-2B1D3A095F48}"/>
              </a:ext>
            </a:extLst>
          </p:cNvPr>
          <p:cNvPicPr preferRelativeResize="0"/>
          <p:nvPr/>
        </p:nvPicPr>
        <p:blipFill rotWithShape="1">
          <a:blip r:embed="rId3">
            <a:duotone>
              <a:schemeClr val="accent1">
                <a:shade val="45000"/>
                <a:satMod val="135000"/>
              </a:schemeClr>
              <a:prstClr val="white"/>
            </a:duotone>
            <a:alphaModFix amt="35000"/>
          </a:blip>
          <a:srcRect t="31201" b="28721"/>
          <a:stretch/>
        </p:blipFill>
        <p:spPr>
          <a:xfrm>
            <a:off x="20" y="10"/>
            <a:ext cx="12191981" cy="6857989"/>
          </a:xfrm>
          <a:prstGeom prst="rect">
            <a:avLst/>
          </a:prstGeom>
          <a:noFill/>
        </p:spPr>
      </p:pic>
      <p:sp>
        <p:nvSpPr>
          <p:cNvPr id="2" name="Title 1">
            <a:extLst>
              <a:ext uri="{FF2B5EF4-FFF2-40B4-BE49-F238E27FC236}">
                <a16:creationId xmlns:a16="http://schemas.microsoft.com/office/drawing/2014/main" id="{E5B02F54-DC7C-3553-1F52-06659611388B}"/>
              </a:ext>
            </a:extLst>
          </p:cNvPr>
          <p:cNvSpPr>
            <a:spLocks noGrp="1"/>
          </p:cNvSpPr>
          <p:nvPr>
            <p:ph type="title"/>
          </p:nvPr>
        </p:nvSpPr>
        <p:spPr>
          <a:xfrm>
            <a:off x="838199" y="381934"/>
            <a:ext cx="5257801" cy="5181523"/>
          </a:xfrm>
        </p:spPr>
        <p:txBody>
          <a:bodyPr anchor="b">
            <a:normAutofit/>
          </a:bodyPr>
          <a:lstStyle/>
          <a:p>
            <a:r>
              <a:rPr lang="en-GB" sz="8000" dirty="0">
                <a:solidFill>
                  <a:srgbClr val="FFFFFF"/>
                </a:solidFill>
              </a:rPr>
              <a:t>Exploring Setting</a:t>
            </a:r>
          </a:p>
        </p:txBody>
      </p:sp>
      <p:cxnSp>
        <p:nvCxnSpPr>
          <p:cNvPr id="43" name="Straight Connector 4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F80D88E-E0BD-2F42-80EC-ACF118C9C865}"/>
              </a:ext>
            </a:extLst>
          </p:cNvPr>
          <p:cNvSpPr>
            <a:spLocks noGrp="1"/>
          </p:cNvSpPr>
          <p:nvPr>
            <p:ph idx="1"/>
          </p:nvPr>
        </p:nvSpPr>
        <p:spPr>
          <a:xfrm>
            <a:off x="7571770" y="510271"/>
            <a:ext cx="4444797" cy="6516246"/>
          </a:xfrm>
        </p:spPr>
        <p:txBody>
          <a:bodyPr anchor="b">
            <a:normAutofit lnSpcReduction="10000"/>
          </a:bodyPr>
          <a:lstStyle/>
          <a:p>
            <a:pPr marL="0" indent="0">
              <a:buNone/>
            </a:pPr>
            <a:r>
              <a:rPr lang="en-GB" sz="2400" dirty="0">
                <a:solidFill>
                  <a:srgbClr val="FFFFFF"/>
                </a:solidFill>
              </a:rPr>
              <a:t>Choose </a:t>
            </a:r>
            <a:r>
              <a:rPr lang="en-GB" sz="2400" b="1" u="sng" dirty="0">
                <a:solidFill>
                  <a:srgbClr val="FFFFFF"/>
                </a:solidFill>
              </a:rPr>
              <a:t>one</a:t>
            </a:r>
            <a:r>
              <a:rPr lang="en-GB" sz="2400" dirty="0">
                <a:solidFill>
                  <a:srgbClr val="FFFFFF"/>
                </a:solidFill>
              </a:rPr>
              <a:t> of the </a:t>
            </a:r>
            <a:r>
              <a:rPr lang="en-GB" sz="2400" b="1" dirty="0">
                <a:solidFill>
                  <a:srgbClr val="FFFFFF"/>
                </a:solidFill>
              </a:rPr>
              <a:t>setting</a:t>
            </a:r>
            <a:r>
              <a:rPr lang="en-GB" sz="2400" dirty="0">
                <a:solidFill>
                  <a:srgbClr val="FFFFFF"/>
                </a:solidFill>
              </a:rPr>
              <a:t> extracts from </a:t>
            </a:r>
            <a:r>
              <a:rPr lang="en-GB" sz="2400" i="1" dirty="0">
                <a:solidFill>
                  <a:srgbClr val="FFFFFF"/>
                </a:solidFill>
              </a:rPr>
              <a:t>‘Brave New World’</a:t>
            </a:r>
          </a:p>
          <a:p>
            <a:pPr marL="457200" indent="-457200">
              <a:buFont typeface="+mj-lt"/>
              <a:buAutoNum type="arabicPeriod"/>
            </a:pPr>
            <a:r>
              <a:rPr lang="en-GB" sz="2400" b="1" dirty="0">
                <a:solidFill>
                  <a:srgbClr val="FFFFFF"/>
                </a:solidFill>
              </a:rPr>
              <a:t>Identify</a:t>
            </a:r>
            <a:r>
              <a:rPr lang="en-GB" sz="2400" dirty="0">
                <a:solidFill>
                  <a:srgbClr val="FFFFFF"/>
                </a:solidFill>
              </a:rPr>
              <a:t> what makes it a good description of the setting</a:t>
            </a:r>
          </a:p>
          <a:p>
            <a:pPr marL="457200" indent="-457200">
              <a:buFont typeface="+mj-lt"/>
              <a:buAutoNum type="arabicPeriod"/>
            </a:pPr>
            <a:r>
              <a:rPr lang="en-GB" sz="2400" b="1" dirty="0">
                <a:solidFill>
                  <a:srgbClr val="FFFFFF"/>
                </a:solidFill>
              </a:rPr>
              <a:t>Highlight</a:t>
            </a:r>
            <a:r>
              <a:rPr lang="en-GB" sz="2400" dirty="0">
                <a:solidFill>
                  <a:srgbClr val="FFFFFF"/>
                </a:solidFill>
              </a:rPr>
              <a:t> what you consider to be effective about the setting, be prepared to </a:t>
            </a:r>
            <a:r>
              <a:rPr lang="en-GB" sz="2400" b="1" dirty="0">
                <a:solidFill>
                  <a:srgbClr val="FFFFFF"/>
                </a:solidFill>
              </a:rPr>
              <a:t>explain</a:t>
            </a:r>
            <a:r>
              <a:rPr lang="en-GB" sz="2400" dirty="0">
                <a:solidFill>
                  <a:srgbClr val="FFFFFF"/>
                </a:solidFill>
              </a:rPr>
              <a:t> and </a:t>
            </a:r>
            <a:r>
              <a:rPr lang="en-GB" sz="2400" b="1" dirty="0">
                <a:solidFill>
                  <a:srgbClr val="FFFFFF"/>
                </a:solidFill>
              </a:rPr>
              <a:t>justify</a:t>
            </a:r>
            <a:r>
              <a:rPr lang="en-GB" sz="2400" dirty="0">
                <a:solidFill>
                  <a:srgbClr val="FFFFFF"/>
                </a:solidFill>
              </a:rPr>
              <a:t> why.</a:t>
            </a:r>
          </a:p>
          <a:p>
            <a:pPr marL="457200" indent="-457200">
              <a:buFont typeface="+mj-lt"/>
              <a:buAutoNum type="arabicPeriod"/>
            </a:pPr>
            <a:r>
              <a:rPr lang="en-GB" sz="2400" b="1" dirty="0">
                <a:solidFill>
                  <a:srgbClr val="FFFFFF"/>
                </a:solidFill>
              </a:rPr>
              <a:t>Analyse</a:t>
            </a:r>
            <a:r>
              <a:rPr lang="en-GB" sz="2400" dirty="0">
                <a:solidFill>
                  <a:srgbClr val="FFFFFF"/>
                </a:solidFill>
              </a:rPr>
              <a:t> the language/ structural techniques and consider the authorial choices of Huxley.</a:t>
            </a:r>
          </a:p>
          <a:p>
            <a:pPr marL="457200" indent="-457200">
              <a:buFont typeface="+mj-lt"/>
              <a:buAutoNum type="arabicPeriod"/>
            </a:pPr>
            <a:r>
              <a:rPr lang="en-GB" sz="2400" b="1" dirty="0">
                <a:solidFill>
                  <a:srgbClr val="FFFFFF"/>
                </a:solidFill>
              </a:rPr>
              <a:t>Create</a:t>
            </a:r>
            <a:r>
              <a:rPr lang="en-GB" sz="2400" dirty="0">
                <a:solidFill>
                  <a:srgbClr val="FFFFFF"/>
                </a:solidFill>
              </a:rPr>
              <a:t> a </a:t>
            </a:r>
            <a:r>
              <a:rPr lang="en-GB" sz="2400" b="1" dirty="0">
                <a:solidFill>
                  <a:srgbClr val="FFFFFF"/>
                </a:solidFill>
              </a:rPr>
              <a:t>list</a:t>
            </a:r>
            <a:r>
              <a:rPr lang="en-GB" sz="2400" dirty="0">
                <a:solidFill>
                  <a:srgbClr val="FFFFFF"/>
                </a:solidFill>
              </a:rPr>
              <a:t> of </a:t>
            </a:r>
            <a:r>
              <a:rPr lang="en-GB" sz="2400" b="1" dirty="0">
                <a:solidFill>
                  <a:srgbClr val="FFFFFF"/>
                </a:solidFill>
              </a:rPr>
              <a:t>Success Criteria </a:t>
            </a:r>
            <a:r>
              <a:rPr lang="en-GB" sz="2400" dirty="0">
                <a:solidFill>
                  <a:srgbClr val="FFFFFF"/>
                </a:solidFill>
              </a:rPr>
              <a:t>of what makes a good description of </a:t>
            </a:r>
            <a:r>
              <a:rPr lang="en-GB" sz="2400" b="1" dirty="0">
                <a:solidFill>
                  <a:srgbClr val="FFFFFF"/>
                </a:solidFill>
              </a:rPr>
              <a:t>setting</a:t>
            </a:r>
            <a:r>
              <a:rPr lang="en-GB" sz="2400" dirty="0">
                <a:solidFill>
                  <a:srgbClr val="FFFFFF"/>
                </a:solidFill>
              </a:rPr>
              <a:t>. (e.g. High-level adjectives, complex sentences, 5 senses, describing – not telling! etc.)</a:t>
            </a:r>
            <a:endParaRPr lang="en-GB" sz="1900" dirty="0">
              <a:solidFill>
                <a:srgbClr val="FFFFFF"/>
              </a:solidFill>
            </a:endParaRPr>
          </a:p>
          <a:p>
            <a:pPr marL="0" indent="0">
              <a:buNone/>
            </a:pPr>
            <a:endParaRPr lang="en-GB" sz="1900" dirty="0">
              <a:solidFill>
                <a:srgbClr val="FFFFFF"/>
              </a:solidFill>
            </a:endParaRPr>
          </a:p>
        </p:txBody>
      </p:sp>
      <p:pic>
        <p:nvPicPr>
          <p:cNvPr id="5" name="Picture 2" descr="Aldous Huxley Centre Zurich">
            <a:extLst>
              <a:ext uri="{FF2B5EF4-FFF2-40B4-BE49-F238E27FC236}">
                <a16:creationId xmlns:a16="http://schemas.microsoft.com/office/drawing/2014/main" id="{867772EF-147F-4F33-D2CC-43090B51A471}"/>
              </a:ext>
            </a:extLst>
          </p:cNvPr>
          <p:cNvPicPr>
            <a:picLocks noChangeAspect="1" noChangeArrowheads="1"/>
          </p:cNvPicPr>
          <p:nvPr/>
        </p:nvPicPr>
        <p:blipFill>
          <a:blip r:embed="rId4">
            <a:alphaModFix amt="12000"/>
            <a:extLst>
              <a:ext uri="{28A0092B-C50C-407E-A947-70E740481C1C}">
                <a14:useLocalDpi xmlns:a14="http://schemas.microsoft.com/office/drawing/2010/main" val="0"/>
              </a:ext>
            </a:extLst>
          </a:blip>
          <a:stretch>
            <a:fillRect/>
          </a:stretch>
        </p:blipFill>
        <p:spPr bwMode="auto">
          <a:xfrm>
            <a:off x="623621" y="5800042"/>
            <a:ext cx="1704754" cy="1049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895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901AF6-B5EB-62CB-FF25-E168B6A321CD}"/>
              </a:ext>
            </a:extLst>
          </p:cNvPr>
          <p:cNvSpPr txBox="1"/>
          <p:nvPr/>
        </p:nvSpPr>
        <p:spPr>
          <a:xfrm>
            <a:off x="393031" y="474345"/>
            <a:ext cx="11405937" cy="5909310"/>
          </a:xfrm>
          <a:prstGeom prst="rect">
            <a:avLst/>
          </a:prstGeom>
          <a:noFill/>
          <a:ln>
            <a:solidFill>
              <a:schemeClr val="accent1">
                <a:shade val="1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'...five hundred and sixty thousand square kilometres, divided into four distinct Sub-Reservations, each surrounded by a high-tension wire fence.'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At this moment, and for no apparent reason, Bernard suddenly remembered that he had left the eau-de-Cologne tap in his bathroom wide open and running.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'...supplied with current from the Grand Canyon hydro-electric station.'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'Cost me a fortune by the time I get back.' With his mind's eye, Bernard saw the needle on the scent meter creeping round and round, ant-like, indefatigably. 'Quickly telephone to Helmholtz Watson.'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'...upwards of five thousand kilometres of fencing at sixty thousand volts.'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'You don't say so,' said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politely, not knowing in the least what the Warden had said, but taking her cue from his dramatic pause. When the Warden started booming, she had inconspicuously swallowed half a gramme of soma, with the result that she could now sit, serenely not listening, thinking of nothing at all, but with her large blue eyes fixed on the Warden's face in an expression of rapt attention.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'To touch the fence is instant death,' pronounced the Warden solemnly. 'There is no escape from a Savage Reservation.'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word 'escape' was suggestive. 'Perhaps,' said Bernard, half rising, 'we ought to think of going.' The little black needle was scurrying, an insect, nibbling through time, eating into his money.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'No escape,' repeated the Warden, waving him back into his chair.</a:t>
            </a:r>
          </a:p>
        </p:txBody>
      </p:sp>
    </p:spTree>
    <p:extLst>
      <p:ext uri="{BB962C8B-B14F-4D97-AF65-F5344CB8AC3E}">
        <p14:creationId xmlns:p14="http://schemas.microsoft.com/office/powerpoint/2010/main" val="2228841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E4C1F9-8FE2-CB2D-574A-35FDE3063323}"/>
              </a:ext>
            </a:extLst>
          </p:cNvPr>
          <p:cNvSpPr txBox="1"/>
          <p:nvPr/>
        </p:nvSpPr>
        <p:spPr>
          <a:xfrm>
            <a:off x="136358" y="197346"/>
            <a:ext cx="11919284" cy="6463308"/>
          </a:xfrm>
          <a:prstGeom prst="rect">
            <a:avLst/>
          </a:prstGeom>
          <a:noFill/>
          <a:ln>
            <a:solidFill>
              <a:schemeClr val="accent1">
                <a:shade val="1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They took their seats in the plane and set off. Ten minutes later they were crossing the frontier that separated civilization from savagery. Uphill and down, across the deserts of salt or sand, through forests, into the violet depth of canyons, over crag and peak and table-topped mesa, the fence marched on and on, irresistibly the straight line, the geometrical symbol of triumphant human purpose. And at its foot, here and there, a mosaic of white bones, a still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unrotted</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carcase dark on the tawny ground marked the place where deer or steer, puma or porcupine or coyote, or the greedy turkey buzzards drawn down by the whiff of carrion and fulminated as though by a poetic justice, had come too close to the destroying wires.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'They never learn,' said the green-uniformed pilot, pointing down at the skeletons on the ground below them. 'And they never will learn,' he added and laughed, as though he had somehow scored a personal triumph over the electrocuted animals.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Bernard also laughed; after two grammes of soma the joke seemed, for some reason, good. Laughed and then, almost immediately, dropped off to sleep and, sleeping, was carried over Taos and Tesuque; over Nambe and Picuris and Pojoaque, over Sia and Cochiti, over Laguna and Acoma and the Enchanted Mesa, over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Zuñi</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and Cibola and Ojo Caliente, and woke at last to find the machine standing on the ground,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carrying the suit-cases into a small square house, and the Gamma-green octoroon talking incomprehensibly with a young Indian.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Malpais</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explained the pilot, as Bernard stepped out. 'This is the rest-house. And there's a dance this afternoon at the pueblo. He'll take you there.' He pointed to the sullen young savage. 'Funny, I expect.' He grinned. 'Everything they do is funny.' And with that he climbed into the plane and started up the engines. 'Back to-morrow. And remember,' he added reassuringly to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'they're perfectly tame; savages won't do you any harm. They've got enough experience of gas bombs to know that they mustn't play any tricks.' Still laughing, he threw the helicopter screws into gear, accelerated, and was gone.</a:t>
            </a:r>
          </a:p>
        </p:txBody>
      </p:sp>
    </p:spTree>
    <p:extLst>
      <p:ext uri="{BB962C8B-B14F-4D97-AF65-F5344CB8AC3E}">
        <p14:creationId xmlns:p14="http://schemas.microsoft.com/office/powerpoint/2010/main" val="3513949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DE4C1F9-8FE2-CB2D-574A-35FDE3063323}"/>
              </a:ext>
            </a:extLst>
          </p:cNvPr>
          <p:cNvSpPr txBox="1"/>
          <p:nvPr/>
        </p:nvSpPr>
        <p:spPr>
          <a:xfrm>
            <a:off x="136358" y="887157"/>
            <a:ext cx="11919284" cy="5355312"/>
          </a:xfrm>
          <a:prstGeom prst="rect">
            <a:avLst/>
          </a:prstGeom>
          <a:noFill/>
          <a:ln>
            <a:solidFill>
              <a:schemeClr val="accent1">
                <a:shade val="1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But at this moment their guide came back and, beckoning to them to follow, led the way down the narrow street between the houses. They rounded a corner. A dead dog was lying on a rubbish heap; a woman with a goitre was looking for lice in the hair of a small girl. Their guide halted at the foot of a ladder, raised his hand perpendicularly, then darted it horizontally forward. They did what he mutely commanded--climbed the ladder and walked through the doorway, to which it gave access, into a long narrow room, rather dark and smelling of smoke and cooked grease and long-worn, long-unwashed clothes. At the further end of the room was another doorway, through which came a shaft of sunlight and the noise, very loud and close, of the drums.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They stepped across the threshold and found themselves on a wide terrace. Below them, shut in by the tall houses, was the village square, crowded with Indians. Bright blankets, and feathers in black hair, and the glint of turquoise, and dark skins shining with heat.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put her handkerchief to her nose again. In the open space at the centre of the square were two circular platforms of masonry and trampled clay--the roofs, it was evident, of underground chambers; for in the centre of each platform was an open hatchway, with a ladder emerging from the lower darkness. A sound of subterranean flute-playing came up and was almost lost in the steady remorseless persistence of the drums.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liked the drums. Shutting her eyes she abandoned herself to their soft repeated thunder, allowed it to invade her consciousness more and more completely, till at last there was nothing left in the world but that one deep pulse of sound. It reminded her reassuringly of the synthetic noises made at Solidarity Services and Ford's Day celebrations. 'Orgy-porgy,' she whispered to herself.</a:t>
            </a:r>
          </a:p>
        </p:txBody>
      </p:sp>
    </p:spTree>
    <p:extLst>
      <p:ext uri="{BB962C8B-B14F-4D97-AF65-F5344CB8AC3E}">
        <p14:creationId xmlns:p14="http://schemas.microsoft.com/office/powerpoint/2010/main" val="790274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BA0A65-786D-A19E-E92C-4B5D593B1023}"/>
              </a:ext>
            </a:extLst>
          </p:cNvPr>
          <p:cNvSpPr txBox="1"/>
          <p:nvPr/>
        </p:nvSpPr>
        <p:spPr>
          <a:xfrm>
            <a:off x="136358" y="1288210"/>
            <a:ext cx="11766884" cy="2862322"/>
          </a:xfrm>
          <a:prstGeom prst="rect">
            <a:avLst/>
          </a:prstGeom>
          <a:noFill/>
          <a:ln>
            <a:solidFill>
              <a:schemeClr val="accent1">
                <a:shade val="1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These drums beat out just the same rhythms.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There was a sudden startling burst of singing--hundreds of male voices crying out fiercely in harsh metallic unison. A few long notes and silence, the thunderous silence of the drums; then shrill, in a neighing treble, the women's answer. Then again the drums; and once more the men's deep savage affirmation of their manhood.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Queer--yes. The place was queer, so was the music, so were the clothes and the goitres and the skin diseases and the old people. But the performance itself--there seemed to be nothing specially queer about that.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'It reminds me of a lower-caste Community Sing,' she told Bernard.</a:t>
            </a:r>
          </a:p>
        </p:txBody>
      </p:sp>
    </p:spTree>
    <p:extLst>
      <p:ext uri="{BB962C8B-B14F-4D97-AF65-F5344CB8AC3E}">
        <p14:creationId xmlns:p14="http://schemas.microsoft.com/office/powerpoint/2010/main" val="2625166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73282A-679E-8A0E-51DE-5AA1A56AE3A6}"/>
              </a:ext>
            </a:extLst>
          </p:cNvPr>
          <p:cNvSpPr txBox="1"/>
          <p:nvPr/>
        </p:nvSpPr>
        <p:spPr>
          <a:xfrm>
            <a:off x="204537" y="909884"/>
            <a:ext cx="11778916" cy="4247317"/>
          </a:xfrm>
          <a:prstGeom prst="rect">
            <a:avLst/>
          </a:prstGeom>
          <a:noFill/>
          <a:ln>
            <a:solidFill>
              <a:schemeClr val="accent1">
                <a:shade val="1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For suddenly there had swarmed up from those round chambers underground a ghastly troop of monsters. Hideously masked or painted out of all semblance of humanity, they had tramped out a strange limping dance round the square; round and again round, singing as they went, round and round--each time a little faster; and the drums had changed and quickened their rhythm, so that it became like the pulsing of fever in the ears; and the crowd had begun to sing with the dancers, louder and louder; and first one woman had shrieked, and then another and another, as though they were being killed; and then suddenly the leader of the dancers broke out of the line, ran to a big wooden chest which was standing at one end of the square, raised the lid and pulled out a pair of black snakes. A great yell went up from the crowd, and all the other dancers ran towards him with outstretched hands. He tossed the snakes to the first-comers, then dipped back into the chest for more. More and more, black snakes and brown and mottled--he flung them out. And then the dance began again on a different rhythm. Round and round they went with their snakes,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snakily</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with a soft undulating movement at the knees and hips. Round and round. Then the leader gave a signal, and one after another, all the snakes were flung down in the middle of the square; an old man came up from underground and sprinkled them with corn meal, and from the other hatchway came a woman and sprinkled them with water from a black jar. Then the old man lifted his hand and, startlingly, terrifyingly, there was absolute silence. The drums stopped beating, life seemed to have come to an end. </a:t>
            </a:r>
          </a:p>
        </p:txBody>
      </p:sp>
    </p:spTree>
    <p:extLst>
      <p:ext uri="{BB962C8B-B14F-4D97-AF65-F5344CB8AC3E}">
        <p14:creationId xmlns:p14="http://schemas.microsoft.com/office/powerpoint/2010/main" val="1644405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73282A-679E-8A0E-51DE-5AA1A56AE3A6}"/>
              </a:ext>
            </a:extLst>
          </p:cNvPr>
          <p:cNvSpPr txBox="1"/>
          <p:nvPr/>
        </p:nvSpPr>
        <p:spPr>
          <a:xfrm>
            <a:off x="356937" y="335845"/>
            <a:ext cx="11478126" cy="6186309"/>
          </a:xfrm>
          <a:prstGeom prst="rect">
            <a:avLst/>
          </a:prstGeom>
          <a:noFill/>
          <a:ln>
            <a:solidFill>
              <a:schemeClr val="accent1">
                <a:shade val="1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old man pointed towards the two hatchways that gave entrance to the lower world. And slowly, raised by invisible hands from below, there emerged from the one a painted image of an eagle, from the other that of a man, naked, and nailed to a cross. They hung there, seemingly self-sustained, as though watching. The old man clapped his hands. Naked but for a white cotton breech-cloth, a boy of about eighteen stepped out of the crowd and stood before him, his hands crossed over his chest, his head bowed. The old man made the sign of the cross over him and turned away. Slowly, the boy began to walk round the writhing heap of snakes. He had completed the first circuit and was half-way through the second when, from among the dancers, a tall man wearing the mask of a coyote and holding in his hand a whip of plaited leather, advanced towards him. The boy moved on as though unaware of the other's existence. The coyote-man raised his whip; there was a long moment of expectancy, then a swift movement, the whistle of the lash and its loud flat-sounding impact on the flesh. The boy's body quivered; but he made no sound, he walked on at the same slow, steady pace. The coyote struck again, again; and at every blow at first a gasp and then a deep groan went up from the crowd. The boy walked on. Twice, thrice, four times round he went. The blood was streaming. Five times round, six times round. Suddenly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covered her face with her hands and began to sob. 'Oh, stop them, stop them!' she implored. But the whip fell and fell inexorably. Seven times round. Then all at once the boy staggered and, still without a sound, pitched forward on to his face. Bending over him, the old man touched his back with a long white feather, held it up for a moment, crimson, for the people to see, then shook it thrice over the snakes. A few drops fell, and suddenly the drums broke out again into a panic of hurrying notes; there was a great shout. The dancers rushed forward, picked up the snakes and ran out of the square. Men, women, children, all the crowd ran after them. A minute later the square was empty, only the boy remained, prone where he had fallen, quite still. Three old women came out of one of the houses, and with some difficulty lifted him and carried him in. The eagle and the man on the cross kept guard for a little while over the empty pueblo; then, as though they had seen enough, sank slowly down through their hatchways, out of sight, into the nether world.</a:t>
            </a:r>
          </a:p>
        </p:txBody>
      </p:sp>
    </p:spTree>
    <p:extLst>
      <p:ext uri="{BB962C8B-B14F-4D97-AF65-F5344CB8AC3E}">
        <p14:creationId xmlns:p14="http://schemas.microsoft.com/office/powerpoint/2010/main" val="2699706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673282A-679E-8A0E-51DE-5AA1A56AE3A6}"/>
              </a:ext>
            </a:extLst>
          </p:cNvPr>
          <p:cNvSpPr txBox="1"/>
          <p:nvPr/>
        </p:nvSpPr>
        <p:spPr>
          <a:xfrm>
            <a:off x="356937" y="335845"/>
            <a:ext cx="11478126" cy="6186309"/>
          </a:xfrm>
          <a:prstGeom prst="rect">
            <a:avLst/>
          </a:prstGeom>
          <a:noFill/>
          <a:ln>
            <a:solidFill>
              <a:schemeClr val="accent1">
                <a:shade val="1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squalor of that little house on the outskirts of the pueblo!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 space of dust and rubbish separated it from the village. Two famine-stricken dogs were nosing obscenely in the garbage at its door. Inside, when they entered, the twilight stank and was loud with flies.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'Linda!' the young man called.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From the inner room a rather hoarse female voice said, 'Coming.'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They waited. In bowls on the floor were the remains of a meal, perhaps of several meals.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door opened. A very stout blonde squaw stepped across the threshold and stood looking at the strangers, staring incredulously, her mouth open.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noticed with disgust that two of the front teeth were missing. And the colour of the ones that remained... She shuddered. It was worse than the old man. So fat. And all the lines in her face, the flabbiness, the wrinkles. And the sagging cheeks, with those purplish blotches. And the red veins on her nose, the bloodshot eyes. And that neck--that neck; and the blanket she wore over her head--ragged and filthy. And under the brown sack-shaped tunic those enormous breasts, the bulge of the stomach, the hips. Oh, much worse than the old man, much worse! And suddenly the creature burst out in a torrent of speech, rushed at her with outstretched arms and--Ford! Ford! it was too revolting, in another moment she'd be sick--pressed her against the bulge, the bosom, and began to kiss her. Ford! to kiss,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slobberingly</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and smelt too horrible, obviously never had a bath, and simply reeked of that beastly stuff that was put into Delta and Epsilon bottles (no, it wasn't true about Bernard), positively stank of alcohol. She broke away as quickly as she could.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 blubbered and distorted face confronted her; the creature was crying.</a:t>
            </a:r>
          </a:p>
        </p:txBody>
      </p:sp>
    </p:spTree>
    <p:extLst>
      <p:ext uri="{BB962C8B-B14F-4D97-AF65-F5344CB8AC3E}">
        <p14:creationId xmlns:p14="http://schemas.microsoft.com/office/powerpoint/2010/main" val="3582763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2BFDBB-DB6B-860F-9D24-FB2D4672A8FB}"/>
              </a:ext>
            </a:extLst>
          </p:cNvPr>
          <p:cNvSpPr txBox="1"/>
          <p:nvPr/>
        </p:nvSpPr>
        <p:spPr>
          <a:xfrm>
            <a:off x="56146" y="74240"/>
            <a:ext cx="12063663" cy="2723823"/>
          </a:xfrm>
          <a:prstGeom prst="rect">
            <a:avLst/>
          </a:prstGeom>
          <a:noFill/>
          <a:ln>
            <a:solidFill>
              <a:schemeClr val="accent1">
                <a:shade val="1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There had been accidents. Serious ones. It had been decided to deflect the up-line a few kilometres to the west. Between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Grayshott</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and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Tongham</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four abandoned air-lighthouses marked the course of the old Portsmouth-to-London road. The skies above them were silent and deserted. It was over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Selborne</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Borden and Farnham that the helicopters now ceaselessly hummed and roared.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Savage had chosen as his hermitage the old lighthouse which stood on the crest of the hill between Puttenham and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Elstead</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The building was of ferro-concrete and in excellent condition--almost too comfortable, the Savage had thought when he first explored the place, almost too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civilizedly</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luxurious. He pacified his conscience by promising himself a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compensatingly</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harder self-discipline, purifications the more complete and thorough. His first night in the hermitage was, deliberately, a sleepless one. </a:t>
            </a:r>
          </a:p>
        </p:txBody>
      </p:sp>
      <p:sp>
        <p:nvSpPr>
          <p:cNvPr id="5" name="TextBox 4">
            <a:extLst>
              <a:ext uri="{FF2B5EF4-FFF2-40B4-BE49-F238E27FC236}">
                <a16:creationId xmlns:a16="http://schemas.microsoft.com/office/drawing/2014/main" id="{7B087590-0321-A02E-F2FA-8F788B3B19B7}"/>
              </a:ext>
            </a:extLst>
          </p:cNvPr>
          <p:cNvSpPr txBox="1"/>
          <p:nvPr/>
        </p:nvSpPr>
        <p:spPr>
          <a:xfrm>
            <a:off x="56146" y="2831535"/>
            <a:ext cx="12063663" cy="3970318"/>
          </a:xfrm>
          <a:prstGeom prst="rect">
            <a:avLst/>
          </a:prstGeom>
          <a:noFill/>
          <a:ln>
            <a:solidFill>
              <a:schemeClr val="accent1">
                <a:shade val="1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In the valley which separated the Hog's Back from the sandy hill on which the lighthouse stood, Puttenham was a modest little village nine stories high, with silos, a poultry farm, and a small vitamin-D factory. On the other side of the lighthouse, towards the south, the ground fell away in long slopes of heather to a chain of ponds.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Beyond them, above the intervening woods, rose the fourteen-story tower of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Elstead</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Dim in the hazy English air, Hindhead and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Selborne</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invited the eye into a blue romantic distance. But it was not alone the distance that had attracted the Savage to his lighthouse; the near was as seductive as the far. The woods, the open stretches of heather and yellow gorse, the clumps of Scotch firs, the shining ponds with their overhanging birch trees, their water lilies, their beds of rushes--these were beautiful and, to an eye accustomed to the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aridities</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of the American desert, astonishing. And then the solitude! Whole days passed during which he never saw a human being. The lighthouse was only a quarter of an hour's flight from the Charing-T Tower; but the hills of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Malpais</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were hardly more deserted than this Surrey heath. The crowds that daily left London left it only to play Electro-magnetic Golf or Tennis. Puttenham possessed no links; the nearest Riemann-surfaces were at Guildford. Flowers and a landscape were the only attractions here. And so, as there was no good reason for coming, nobody came. During the first days the Savage lived alone and undisturbed.</a:t>
            </a:r>
          </a:p>
        </p:txBody>
      </p:sp>
    </p:spTree>
    <p:extLst>
      <p:ext uri="{BB962C8B-B14F-4D97-AF65-F5344CB8AC3E}">
        <p14:creationId xmlns:p14="http://schemas.microsoft.com/office/powerpoint/2010/main" val="431336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09CFCDAF-46CE-4056-866C-5EE9122FD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a:extLst>
              <a:ext uri="{FF2B5EF4-FFF2-40B4-BE49-F238E27FC236}">
                <a16:creationId xmlns:a16="http://schemas.microsoft.com/office/drawing/2014/main" id="{9F587EB1-1674-4B8B-88AD-2A81FFFB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Google Shape;137;p7">
            <a:extLst>
              <a:ext uri="{FF2B5EF4-FFF2-40B4-BE49-F238E27FC236}">
                <a16:creationId xmlns:a16="http://schemas.microsoft.com/office/drawing/2014/main" id="{9A5D465D-66D4-3ADD-1B16-2B1D3A095F48}"/>
              </a:ext>
            </a:extLst>
          </p:cNvPr>
          <p:cNvPicPr preferRelativeResize="0"/>
          <p:nvPr/>
        </p:nvPicPr>
        <p:blipFill rotWithShape="1">
          <a:blip r:embed="rId3">
            <a:duotone>
              <a:schemeClr val="accent1">
                <a:shade val="45000"/>
                <a:satMod val="135000"/>
              </a:schemeClr>
              <a:prstClr val="white"/>
            </a:duotone>
            <a:alphaModFix amt="35000"/>
          </a:blip>
          <a:srcRect t="31201" b="28721"/>
          <a:stretch/>
        </p:blipFill>
        <p:spPr>
          <a:xfrm>
            <a:off x="20" y="10"/>
            <a:ext cx="12191981" cy="6857989"/>
          </a:xfrm>
          <a:prstGeom prst="rect">
            <a:avLst/>
          </a:prstGeom>
          <a:noFill/>
        </p:spPr>
      </p:pic>
      <p:sp>
        <p:nvSpPr>
          <p:cNvPr id="2" name="Title 1">
            <a:extLst>
              <a:ext uri="{FF2B5EF4-FFF2-40B4-BE49-F238E27FC236}">
                <a16:creationId xmlns:a16="http://schemas.microsoft.com/office/drawing/2014/main" id="{E5B02F54-DC7C-3553-1F52-06659611388B}"/>
              </a:ext>
            </a:extLst>
          </p:cNvPr>
          <p:cNvSpPr>
            <a:spLocks noGrp="1"/>
          </p:cNvSpPr>
          <p:nvPr>
            <p:ph type="title"/>
          </p:nvPr>
        </p:nvSpPr>
        <p:spPr>
          <a:xfrm>
            <a:off x="838199" y="381934"/>
            <a:ext cx="5257801" cy="5181523"/>
          </a:xfrm>
        </p:spPr>
        <p:txBody>
          <a:bodyPr anchor="b">
            <a:normAutofit/>
          </a:bodyPr>
          <a:lstStyle/>
          <a:p>
            <a:r>
              <a:rPr lang="en-GB" sz="8000" dirty="0">
                <a:solidFill>
                  <a:srgbClr val="FFFFFF"/>
                </a:solidFill>
              </a:rPr>
              <a:t>Exploring Characters</a:t>
            </a:r>
          </a:p>
        </p:txBody>
      </p:sp>
      <p:cxnSp>
        <p:nvCxnSpPr>
          <p:cNvPr id="43" name="Straight Connector 4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F80D88E-E0BD-2F42-80EC-ACF118C9C865}"/>
              </a:ext>
            </a:extLst>
          </p:cNvPr>
          <p:cNvSpPr>
            <a:spLocks noGrp="1"/>
          </p:cNvSpPr>
          <p:nvPr>
            <p:ph idx="1"/>
          </p:nvPr>
        </p:nvSpPr>
        <p:spPr>
          <a:xfrm>
            <a:off x="7640503" y="1652392"/>
            <a:ext cx="4444797" cy="6516246"/>
          </a:xfrm>
        </p:spPr>
        <p:txBody>
          <a:bodyPr anchor="b">
            <a:normAutofit fontScale="92500" lnSpcReduction="10000"/>
          </a:bodyPr>
          <a:lstStyle/>
          <a:p>
            <a:pPr marL="0" indent="0">
              <a:buNone/>
            </a:pPr>
            <a:r>
              <a:rPr lang="en-GB" sz="2400" dirty="0">
                <a:solidFill>
                  <a:srgbClr val="FFFFFF"/>
                </a:solidFill>
              </a:rPr>
              <a:t>Choose </a:t>
            </a:r>
            <a:r>
              <a:rPr lang="en-GB" sz="2400" b="1" u="sng" dirty="0">
                <a:solidFill>
                  <a:srgbClr val="FFFFFF"/>
                </a:solidFill>
              </a:rPr>
              <a:t>one</a:t>
            </a:r>
            <a:r>
              <a:rPr lang="en-GB" sz="2400" dirty="0">
                <a:solidFill>
                  <a:srgbClr val="FFFFFF"/>
                </a:solidFill>
              </a:rPr>
              <a:t> of the character descriptions from </a:t>
            </a:r>
            <a:r>
              <a:rPr lang="en-GB" sz="2400" i="1" dirty="0">
                <a:solidFill>
                  <a:srgbClr val="FFFFFF"/>
                </a:solidFill>
              </a:rPr>
              <a:t>‘Brave New World’</a:t>
            </a:r>
          </a:p>
          <a:p>
            <a:pPr marL="457200" indent="-457200">
              <a:buFont typeface="+mj-lt"/>
              <a:buAutoNum type="arabicPeriod"/>
            </a:pPr>
            <a:r>
              <a:rPr lang="en-GB" sz="2400" b="1" dirty="0">
                <a:solidFill>
                  <a:srgbClr val="FFFFFF"/>
                </a:solidFill>
              </a:rPr>
              <a:t>Identify</a:t>
            </a:r>
            <a:r>
              <a:rPr lang="en-GB" sz="2400" dirty="0">
                <a:solidFill>
                  <a:srgbClr val="FFFFFF"/>
                </a:solidFill>
              </a:rPr>
              <a:t> what makes it a good character description – what do we find out about them physically and psychologically?</a:t>
            </a:r>
          </a:p>
          <a:p>
            <a:pPr marL="457200" indent="-457200">
              <a:buFont typeface="+mj-lt"/>
              <a:buAutoNum type="arabicPeriod"/>
            </a:pPr>
            <a:r>
              <a:rPr lang="en-GB" sz="2400" b="1" dirty="0">
                <a:solidFill>
                  <a:srgbClr val="FFFFFF"/>
                </a:solidFill>
              </a:rPr>
              <a:t>Highlight</a:t>
            </a:r>
            <a:r>
              <a:rPr lang="en-GB" sz="2400" dirty="0">
                <a:solidFill>
                  <a:srgbClr val="FFFFFF"/>
                </a:solidFill>
              </a:rPr>
              <a:t> what you consider to be effective about the description, be prepared to </a:t>
            </a:r>
            <a:r>
              <a:rPr lang="en-GB" sz="2400" b="1" dirty="0">
                <a:solidFill>
                  <a:srgbClr val="FFFFFF"/>
                </a:solidFill>
              </a:rPr>
              <a:t>explain</a:t>
            </a:r>
            <a:r>
              <a:rPr lang="en-GB" sz="2400" dirty="0">
                <a:solidFill>
                  <a:srgbClr val="FFFFFF"/>
                </a:solidFill>
              </a:rPr>
              <a:t> and </a:t>
            </a:r>
            <a:r>
              <a:rPr lang="en-GB" sz="2400" b="1" dirty="0">
                <a:solidFill>
                  <a:srgbClr val="FFFFFF"/>
                </a:solidFill>
              </a:rPr>
              <a:t>justify</a:t>
            </a:r>
            <a:r>
              <a:rPr lang="en-GB" sz="2400" dirty="0">
                <a:solidFill>
                  <a:srgbClr val="FFFFFF"/>
                </a:solidFill>
              </a:rPr>
              <a:t> why.</a:t>
            </a:r>
          </a:p>
          <a:p>
            <a:pPr marL="457200" indent="-457200">
              <a:buFont typeface="+mj-lt"/>
              <a:buAutoNum type="arabicPeriod"/>
            </a:pPr>
            <a:r>
              <a:rPr lang="en-GB" sz="2400" b="1" dirty="0">
                <a:solidFill>
                  <a:srgbClr val="FFFFFF"/>
                </a:solidFill>
              </a:rPr>
              <a:t>Analyse</a:t>
            </a:r>
            <a:r>
              <a:rPr lang="en-GB" sz="2400" dirty="0">
                <a:solidFill>
                  <a:srgbClr val="FFFFFF"/>
                </a:solidFill>
              </a:rPr>
              <a:t> the language/ structural techniques and consider the authorial choices of Huxley.</a:t>
            </a:r>
          </a:p>
          <a:p>
            <a:pPr marL="457200" indent="-457200">
              <a:buFont typeface="+mj-lt"/>
              <a:buAutoNum type="arabicPeriod"/>
            </a:pPr>
            <a:r>
              <a:rPr lang="en-GB" sz="2400" b="1" dirty="0">
                <a:solidFill>
                  <a:srgbClr val="FFFFFF"/>
                </a:solidFill>
              </a:rPr>
              <a:t>Create</a:t>
            </a:r>
            <a:r>
              <a:rPr lang="en-GB" sz="2400" dirty="0">
                <a:solidFill>
                  <a:srgbClr val="FFFFFF"/>
                </a:solidFill>
              </a:rPr>
              <a:t> a </a:t>
            </a:r>
            <a:r>
              <a:rPr lang="en-GB" sz="2400" b="1" dirty="0">
                <a:solidFill>
                  <a:srgbClr val="FFFFFF"/>
                </a:solidFill>
              </a:rPr>
              <a:t>list</a:t>
            </a:r>
            <a:r>
              <a:rPr lang="en-GB" sz="2400" dirty="0">
                <a:solidFill>
                  <a:srgbClr val="FFFFFF"/>
                </a:solidFill>
              </a:rPr>
              <a:t> of </a:t>
            </a:r>
            <a:r>
              <a:rPr lang="en-GB" sz="2400" b="1" dirty="0">
                <a:solidFill>
                  <a:srgbClr val="FFFFFF"/>
                </a:solidFill>
              </a:rPr>
              <a:t>Success Criteria </a:t>
            </a:r>
            <a:r>
              <a:rPr lang="en-GB" sz="2400" dirty="0">
                <a:solidFill>
                  <a:srgbClr val="FFFFFF"/>
                </a:solidFill>
              </a:rPr>
              <a:t>of what makes a good character description. (e.g. High-level adjectives, adverbs to describe verbs)</a:t>
            </a:r>
          </a:p>
          <a:p>
            <a:pPr marL="0" indent="0">
              <a:buNone/>
            </a:pPr>
            <a:endParaRPr lang="en-GB" sz="2400" dirty="0">
              <a:solidFill>
                <a:srgbClr val="FFFFFF"/>
              </a:solidFill>
            </a:endParaRPr>
          </a:p>
          <a:p>
            <a:pPr marL="0" indent="0">
              <a:buNone/>
            </a:pPr>
            <a:endParaRPr lang="en-GB" sz="2400" dirty="0">
              <a:solidFill>
                <a:srgbClr val="FFFFFF"/>
              </a:solidFill>
            </a:endParaRPr>
          </a:p>
          <a:p>
            <a:pPr marL="0" indent="0">
              <a:buNone/>
            </a:pPr>
            <a:endParaRPr lang="en-GB" sz="2400" dirty="0">
              <a:solidFill>
                <a:srgbClr val="FFFFFF"/>
              </a:solidFill>
            </a:endParaRPr>
          </a:p>
          <a:p>
            <a:pPr marL="514350" indent="-514350">
              <a:buFont typeface="+mj-lt"/>
              <a:buAutoNum type="arabicPeriod"/>
            </a:pPr>
            <a:endParaRPr lang="en-GB" sz="1900" dirty="0">
              <a:solidFill>
                <a:srgbClr val="FFFFFF"/>
              </a:solidFill>
            </a:endParaRPr>
          </a:p>
          <a:p>
            <a:pPr marL="0" indent="0">
              <a:buNone/>
            </a:pPr>
            <a:endParaRPr lang="en-GB" sz="1900" dirty="0">
              <a:solidFill>
                <a:srgbClr val="FFFFFF"/>
              </a:solidFill>
            </a:endParaRPr>
          </a:p>
        </p:txBody>
      </p:sp>
      <p:pic>
        <p:nvPicPr>
          <p:cNvPr id="5" name="Picture 2" descr="Aldous Huxley Centre Zurich">
            <a:extLst>
              <a:ext uri="{FF2B5EF4-FFF2-40B4-BE49-F238E27FC236}">
                <a16:creationId xmlns:a16="http://schemas.microsoft.com/office/drawing/2014/main" id="{867772EF-147F-4F33-D2CC-43090B51A471}"/>
              </a:ext>
            </a:extLst>
          </p:cNvPr>
          <p:cNvPicPr>
            <a:picLocks noChangeAspect="1" noChangeArrowheads="1"/>
          </p:cNvPicPr>
          <p:nvPr/>
        </p:nvPicPr>
        <p:blipFill>
          <a:blip r:embed="rId4">
            <a:alphaModFix amt="12000"/>
            <a:extLst>
              <a:ext uri="{28A0092B-C50C-407E-A947-70E740481C1C}">
                <a14:useLocalDpi xmlns:a14="http://schemas.microsoft.com/office/drawing/2010/main" val="0"/>
              </a:ext>
            </a:extLst>
          </a:blip>
          <a:stretch>
            <a:fillRect/>
          </a:stretch>
        </p:blipFill>
        <p:spPr bwMode="auto">
          <a:xfrm>
            <a:off x="623621" y="5800042"/>
            <a:ext cx="1704754" cy="1049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1758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466CCF-7C6C-8803-BBBD-95DC5C59EC9D}"/>
              </a:ext>
            </a:extLst>
          </p:cNvPr>
          <p:cNvSpPr txBox="1"/>
          <p:nvPr/>
        </p:nvSpPr>
        <p:spPr>
          <a:xfrm>
            <a:off x="9540240" y="204430"/>
            <a:ext cx="245364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blushed scarlet; but her eyes, the tone of her voice remained defiant.’</a:t>
            </a:r>
          </a:p>
        </p:txBody>
      </p:sp>
      <p:sp>
        <p:nvSpPr>
          <p:cNvPr id="7" name="TextBox 6">
            <a:extLst>
              <a:ext uri="{FF2B5EF4-FFF2-40B4-BE49-F238E27FC236}">
                <a16:creationId xmlns:a16="http://schemas.microsoft.com/office/drawing/2014/main" id="{EBB05FB2-B715-EA55-150B-3233B35438F9}"/>
              </a:ext>
            </a:extLst>
          </p:cNvPr>
          <p:cNvSpPr txBox="1"/>
          <p:nvPr/>
        </p:nvSpPr>
        <p:spPr>
          <a:xfrm>
            <a:off x="3993786" y="5160958"/>
            <a:ext cx="597432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“Yes, everyone belongs to everyone else.”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repeated slowly and, sighing, was silent for a moment.’</a:t>
            </a:r>
          </a:p>
        </p:txBody>
      </p:sp>
      <p:sp>
        <p:nvSpPr>
          <p:cNvPr id="9" name="TextBox 8">
            <a:extLst>
              <a:ext uri="{FF2B5EF4-FFF2-40B4-BE49-F238E27FC236}">
                <a16:creationId xmlns:a16="http://schemas.microsoft.com/office/drawing/2014/main" id="{838F7EE3-626F-6C29-BDD9-238322B3B880}"/>
              </a:ext>
            </a:extLst>
          </p:cNvPr>
          <p:cNvSpPr txBox="1"/>
          <p:nvPr/>
        </p:nvSpPr>
        <p:spPr>
          <a:xfrm>
            <a:off x="164392" y="4733133"/>
            <a:ext cx="3581400"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zippers on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Lenina's</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spare pair of viscose velveteen shorts were at first a puzzle, then, solved, a delight. Zip, and then zip; zip, and then zip... Her green slippers were the most beautiful things he had ever seen.’</a:t>
            </a:r>
          </a:p>
        </p:txBody>
      </p:sp>
      <p:sp>
        <p:nvSpPr>
          <p:cNvPr id="11" name="TextBox 10">
            <a:extLst>
              <a:ext uri="{FF2B5EF4-FFF2-40B4-BE49-F238E27FC236}">
                <a16:creationId xmlns:a16="http://schemas.microsoft.com/office/drawing/2014/main" id="{6B271FB5-CF9D-7C30-D92F-E4AABA23BD1F}"/>
              </a:ext>
            </a:extLst>
          </p:cNvPr>
          <p:cNvSpPr txBox="1"/>
          <p:nvPr/>
        </p:nvSpPr>
        <p:spPr>
          <a:xfrm>
            <a:off x="4126044" y="6118127"/>
            <a:ext cx="806595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‘Green corduroy shorts and white viscose-woollen stockings turned down below the knee.’</a:t>
            </a:r>
          </a:p>
        </p:txBody>
      </p:sp>
      <p:sp>
        <p:nvSpPr>
          <p:cNvPr id="13" name="TextBox 12">
            <a:extLst>
              <a:ext uri="{FF2B5EF4-FFF2-40B4-BE49-F238E27FC236}">
                <a16:creationId xmlns:a16="http://schemas.microsoft.com/office/drawing/2014/main" id="{80ABABAA-DAA5-DC3A-7F3F-8AEF59AF3CED}"/>
              </a:ext>
            </a:extLst>
          </p:cNvPr>
          <p:cNvSpPr txBox="1"/>
          <p:nvPr/>
        </p:nvSpPr>
        <p:spPr>
          <a:xfrm>
            <a:off x="9822181" y="2835369"/>
            <a:ext cx="1600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‘Beautiful’</a:t>
            </a:r>
          </a:p>
        </p:txBody>
      </p:sp>
      <p:sp>
        <p:nvSpPr>
          <p:cNvPr id="15" name="TextBox 14">
            <a:extLst>
              <a:ext uri="{FF2B5EF4-FFF2-40B4-BE49-F238E27FC236}">
                <a16:creationId xmlns:a16="http://schemas.microsoft.com/office/drawing/2014/main" id="{7C34AA5A-A418-F89F-46D3-952D37D0795A}"/>
              </a:ext>
            </a:extLst>
          </p:cNvPr>
          <p:cNvSpPr txBox="1"/>
          <p:nvPr/>
        </p:nvSpPr>
        <p:spPr>
          <a:xfrm>
            <a:off x="106680" y="68091"/>
            <a:ext cx="914400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‘…twinkle of the white stockings, the sunburnt knees vivaciously bending and unbending, again, again, and the softer rolling of those well-fitted corduroy shorts beneath the bottle-green jacket.’</a:t>
            </a:r>
          </a:p>
        </p:txBody>
      </p:sp>
      <p:sp>
        <p:nvSpPr>
          <p:cNvPr id="17" name="TextBox 16">
            <a:extLst>
              <a:ext uri="{FF2B5EF4-FFF2-40B4-BE49-F238E27FC236}">
                <a16:creationId xmlns:a16="http://schemas.microsoft.com/office/drawing/2014/main" id="{AAF7430E-5AAA-1742-0A9C-8885480F87FA}"/>
              </a:ext>
            </a:extLst>
          </p:cNvPr>
          <p:cNvSpPr txBox="1"/>
          <p:nvPr/>
        </p:nvSpPr>
        <p:spPr>
          <a:xfrm>
            <a:off x="4922520" y="3728185"/>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‘Her face wrinkled up into a grimace of disgust’</a:t>
            </a:r>
          </a:p>
        </p:txBody>
      </p:sp>
      <p:sp>
        <p:nvSpPr>
          <p:cNvPr id="19" name="TextBox 18">
            <a:extLst>
              <a:ext uri="{FF2B5EF4-FFF2-40B4-BE49-F238E27FC236}">
                <a16:creationId xmlns:a16="http://schemas.microsoft.com/office/drawing/2014/main" id="{B2B7EE88-4384-D46F-AF27-F8CF44DC5F7C}"/>
              </a:ext>
            </a:extLst>
          </p:cNvPr>
          <p:cNvSpPr txBox="1"/>
          <p:nvPr/>
        </p:nvSpPr>
        <p:spPr>
          <a:xfrm>
            <a:off x="83820" y="1437633"/>
            <a:ext cx="6096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 gramme is better than a damn,' said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mechanically from behind her hands. 'I wish I had my soma!'</a:t>
            </a:r>
          </a:p>
        </p:txBody>
      </p:sp>
      <p:sp>
        <p:nvSpPr>
          <p:cNvPr id="21" name="TextBox 20">
            <a:extLst>
              <a:ext uri="{FF2B5EF4-FFF2-40B4-BE49-F238E27FC236}">
                <a16:creationId xmlns:a16="http://schemas.microsoft.com/office/drawing/2014/main" id="{E97E51F7-9370-D0AC-B228-B43238B67605}"/>
              </a:ext>
            </a:extLst>
          </p:cNvPr>
          <p:cNvSpPr txBox="1"/>
          <p:nvPr/>
        </p:nvSpPr>
        <p:spPr>
          <a:xfrm>
            <a:off x="10122672" y="4704621"/>
            <a:ext cx="1608568"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‘adorable viscose velveteen shorts’</a:t>
            </a:r>
          </a:p>
        </p:txBody>
      </p:sp>
      <p:sp>
        <p:nvSpPr>
          <p:cNvPr id="23" name="TextBox 22">
            <a:extLst>
              <a:ext uri="{FF2B5EF4-FFF2-40B4-BE49-F238E27FC236}">
                <a16:creationId xmlns:a16="http://schemas.microsoft.com/office/drawing/2014/main" id="{74EBEADD-2271-739F-3256-D8AE7ECFF560}"/>
              </a:ext>
            </a:extLst>
          </p:cNvPr>
          <p:cNvSpPr txBox="1"/>
          <p:nvPr/>
        </p:nvSpPr>
        <p:spPr>
          <a:xfrm>
            <a:off x="10177572" y="3589987"/>
            <a:ext cx="117897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‘her white sailor's blouse’</a:t>
            </a:r>
          </a:p>
        </p:txBody>
      </p:sp>
      <p:sp>
        <p:nvSpPr>
          <p:cNvPr id="25" name="TextBox 24">
            <a:extLst>
              <a:ext uri="{FF2B5EF4-FFF2-40B4-BE49-F238E27FC236}">
                <a16:creationId xmlns:a16="http://schemas.microsoft.com/office/drawing/2014/main" id="{AE467244-B57E-C618-C8EC-0D9585F711AC}"/>
              </a:ext>
            </a:extLst>
          </p:cNvPr>
          <p:cNvSpPr txBox="1"/>
          <p:nvPr/>
        </p:nvSpPr>
        <p:spPr>
          <a:xfrm>
            <a:off x="6461760" y="1242626"/>
            <a:ext cx="2453640"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‘She stepped out of her bell-bottomed trousers. Her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zippicamiknicks</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were a pale shell pink. The Arch-Community-Songster's golden T dangled at her breast.’</a:t>
            </a:r>
          </a:p>
        </p:txBody>
      </p:sp>
      <p:sp>
        <p:nvSpPr>
          <p:cNvPr id="27" name="TextBox 26">
            <a:extLst>
              <a:ext uri="{FF2B5EF4-FFF2-40B4-BE49-F238E27FC236}">
                <a16:creationId xmlns:a16="http://schemas.microsoft.com/office/drawing/2014/main" id="{D9DA82EE-A4F1-8386-91D0-08E2A0F8B0FD}"/>
              </a:ext>
            </a:extLst>
          </p:cNvPr>
          <p:cNvSpPr txBox="1"/>
          <p:nvPr/>
        </p:nvSpPr>
        <p:spPr>
          <a:xfrm>
            <a:off x="256582" y="3707250"/>
            <a:ext cx="419100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‘Her jacket was made of bottle-green acetate cloth with green viscose fur at the cuffs and collar.’</a:t>
            </a:r>
          </a:p>
        </p:txBody>
      </p:sp>
      <p:sp>
        <p:nvSpPr>
          <p:cNvPr id="3" name="TextBox 2">
            <a:extLst>
              <a:ext uri="{FF2B5EF4-FFF2-40B4-BE49-F238E27FC236}">
                <a16:creationId xmlns:a16="http://schemas.microsoft.com/office/drawing/2014/main" id="{7068E753-D951-D9A1-84AB-5CCE45AE7090}"/>
              </a:ext>
            </a:extLst>
          </p:cNvPr>
          <p:cNvSpPr txBox="1"/>
          <p:nvPr/>
        </p:nvSpPr>
        <p:spPr>
          <a:xfrm>
            <a:off x="3180163" y="2281577"/>
            <a:ext cx="280116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‘her nose was a bit shiny’</a:t>
            </a:r>
          </a:p>
        </p:txBody>
      </p:sp>
      <p:sp>
        <p:nvSpPr>
          <p:cNvPr id="6" name="TextBox 5">
            <a:extLst>
              <a:ext uri="{FF2B5EF4-FFF2-40B4-BE49-F238E27FC236}">
                <a16:creationId xmlns:a16="http://schemas.microsoft.com/office/drawing/2014/main" id="{56B7918F-B67B-BA68-AF0C-B7707530325B}"/>
              </a:ext>
            </a:extLst>
          </p:cNvPr>
          <p:cNvSpPr txBox="1"/>
          <p:nvPr/>
        </p:nvSpPr>
        <p:spPr>
          <a:xfrm>
            <a:off x="264327" y="2945558"/>
            <a:ext cx="583167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'Oh, she's a splendid girl. Wonderfully pneumatic.’ (curvaceous)</a:t>
            </a:r>
          </a:p>
        </p:txBody>
      </p:sp>
      <p:sp>
        <p:nvSpPr>
          <p:cNvPr id="10" name="TextBox 9">
            <a:extLst>
              <a:ext uri="{FF2B5EF4-FFF2-40B4-BE49-F238E27FC236}">
                <a16:creationId xmlns:a16="http://schemas.microsoft.com/office/drawing/2014/main" id="{754371E8-BA98-1B80-A206-20A1322E7638}"/>
              </a:ext>
            </a:extLst>
          </p:cNvPr>
          <p:cNvSpPr txBox="1"/>
          <p:nvPr/>
        </p:nvSpPr>
        <p:spPr>
          <a:xfrm>
            <a:off x="4126044" y="4278898"/>
            <a:ext cx="512463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‘For all the lupus and the purple eyes, she was uncommonly pretty.’</a:t>
            </a:r>
          </a:p>
        </p:txBody>
      </p:sp>
      <p:sp>
        <p:nvSpPr>
          <p:cNvPr id="14" name="TextBox 13">
            <a:extLst>
              <a:ext uri="{FF2B5EF4-FFF2-40B4-BE49-F238E27FC236}">
                <a16:creationId xmlns:a16="http://schemas.microsoft.com/office/drawing/2014/main" id="{9CB11F34-6DDA-0CB3-8AFD-514FD414284C}"/>
              </a:ext>
            </a:extLst>
          </p:cNvPr>
          <p:cNvSpPr txBox="1"/>
          <p:nvPr/>
        </p:nvSpPr>
        <p:spPr>
          <a:xfrm>
            <a:off x="9250681" y="1768602"/>
            <a:ext cx="27432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‘Her smile flashed redly at him--a row of coral teeth’</a:t>
            </a:r>
          </a:p>
        </p:txBody>
      </p:sp>
      <p:sp>
        <p:nvSpPr>
          <p:cNvPr id="18" name="TextBox 17">
            <a:extLst>
              <a:ext uri="{FF2B5EF4-FFF2-40B4-BE49-F238E27FC236}">
                <a16:creationId xmlns:a16="http://schemas.microsoft.com/office/drawing/2014/main" id="{2AD5FA33-4A09-F13D-5DB5-455B73C05EAA}"/>
              </a:ext>
            </a:extLst>
          </p:cNvPr>
          <p:cNvSpPr txBox="1"/>
          <p:nvPr/>
        </p:nvSpPr>
        <p:spPr>
          <a:xfrm>
            <a:off x="593736" y="2161267"/>
            <a:ext cx="197720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‘large blue eyes’</a:t>
            </a:r>
          </a:p>
        </p:txBody>
      </p:sp>
      <p:sp>
        <p:nvSpPr>
          <p:cNvPr id="22" name="TextBox 21">
            <a:extLst>
              <a:ext uri="{FF2B5EF4-FFF2-40B4-BE49-F238E27FC236}">
                <a16:creationId xmlns:a16="http://schemas.microsoft.com/office/drawing/2014/main" id="{29A34B8A-0934-C12D-186E-52C838192F6E}"/>
              </a:ext>
            </a:extLst>
          </p:cNvPr>
          <p:cNvSpPr txBox="1"/>
          <p:nvPr/>
        </p:nvSpPr>
        <p:spPr>
          <a:xfrm>
            <a:off x="1620686" y="719532"/>
            <a:ext cx="774816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‘in a white acetate-satin sailor suit, and with a round white cap rakishly tilted over her left ear, stood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24" name="Picture 2" descr="Aldous Huxley Centre Zurich">
            <a:extLst>
              <a:ext uri="{FF2B5EF4-FFF2-40B4-BE49-F238E27FC236}">
                <a16:creationId xmlns:a16="http://schemas.microsoft.com/office/drawing/2014/main" id="{6F270743-4824-AB96-216B-38DDFDDEEEC2}"/>
              </a:ext>
            </a:extLst>
          </p:cNvPr>
          <p:cNvPicPr>
            <a:picLocks noChangeAspect="1" noChangeArrowheads="1"/>
          </p:cNvPicPr>
          <p:nvPr/>
        </p:nvPicPr>
        <p:blipFill>
          <a:blip r:embed="rId3">
            <a:alphaModFix amt="21000"/>
            <a:extLst>
              <a:ext uri="{28A0092B-C50C-407E-A947-70E740481C1C}">
                <a14:useLocalDpi xmlns:a14="http://schemas.microsoft.com/office/drawing/2010/main" val="0"/>
              </a:ext>
            </a:extLst>
          </a:blip>
          <a:stretch>
            <a:fillRect/>
          </a:stretch>
        </p:blipFill>
        <p:spPr bwMode="auto">
          <a:xfrm>
            <a:off x="10406738" y="5748795"/>
            <a:ext cx="1704754" cy="1049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926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2FCEA63-A7D4-77F1-4CCC-2325ED705E0A}"/>
              </a:ext>
            </a:extLst>
          </p:cNvPr>
          <p:cNvSpPr txBox="1"/>
          <p:nvPr/>
        </p:nvSpPr>
        <p:spPr>
          <a:xfrm>
            <a:off x="137160" y="5046606"/>
            <a:ext cx="6096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 look from Mustapha Mond reduced him to an abject silence’</a:t>
            </a:r>
          </a:p>
        </p:txBody>
      </p:sp>
      <p:sp>
        <p:nvSpPr>
          <p:cNvPr id="7" name="TextBox 6">
            <a:extLst>
              <a:ext uri="{FF2B5EF4-FFF2-40B4-BE49-F238E27FC236}">
                <a16:creationId xmlns:a16="http://schemas.microsoft.com/office/drawing/2014/main" id="{86D38923-C26E-E1BE-DB95-A3DBA1F55347}"/>
              </a:ext>
            </a:extLst>
          </p:cNvPr>
          <p:cNvSpPr txBox="1"/>
          <p:nvPr/>
        </p:nvSpPr>
        <p:spPr>
          <a:xfrm>
            <a:off x="334327" y="2892505"/>
            <a:ext cx="1905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‘walked briskly’ </a:t>
            </a:r>
          </a:p>
        </p:txBody>
      </p:sp>
      <p:sp>
        <p:nvSpPr>
          <p:cNvPr id="9" name="TextBox 8">
            <a:extLst>
              <a:ext uri="{FF2B5EF4-FFF2-40B4-BE49-F238E27FC236}">
                <a16:creationId xmlns:a16="http://schemas.microsoft.com/office/drawing/2014/main" id="{1A1308D5-5D69-750C-9E9B-0BB893C7C463}"/>
              </a:ext>
            </a:extLst>
          </p:cNvPr>
          <p:cNvSpPr txBox="1"/>
          <p:nvPr/>
        </p:nvSpPr>
        <p:spPr>
          <a:xfrm>
            <a:off x="3535680" y="3422835"/>
            <a:ext cx="394716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‘threw back his head and laughed aloud’</a:t>
            </a:r>
          </a:p>
        </p:txBody>
      </p:sp>
      <p:sp>
        <p:nvSpPr>
          <p:cNvPr id="10" name="TextBox 9">
            <a:extLst>
              <a:ext uri="{FF2B5EF4-FFF2-40B4-BE49-F238E27FC236}">
                <a16:creationId xmlns:a16="http://schemas.microsoft.com/office/drawing/2014/main" id="{1AF31A12-CC21-68BD-C38E-B2B43D079BBF}"/>
              </a:ext>
            </a:extLst>
          </p:cNvPr>
          <p:cNvSpPr txBox="1"/>
          <p:nvPr/>
        </p:nvSpPr>
        <p:spPr>
          <a:xfrm>
            <a:off x="464820" y="3518711"/>
            <a:ext cx="284988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‘meditatively frowning’</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DE9AA647-E6FD-F926-C0CB-B5DA47844D4C}"/>
              </a:ext>
            </a:extLst>
          </p:cNvPr>
          <p:cNvSpPr txBox="1"/>
          <p:nvPr/>
        </p:nvSpPr>
        <p:spPr>
          <a:xfrm>
            <a:off x="7940040" y="3954230"/>
            <a:ext cx="3048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‘genuine scientific curiosity’</a:t>
            </a:r>
          </a:p>
        </p:txBody>
      </p:sp>
      <p:sp>
        <p:nvSpPr>
          <p:cNvPr id="14" name="TextBox 13">
            <a:extLst>
              <a:ext uri="{FF2B5EF4-FFF2-40B4-BE49-F238E27FC236}">
                <a16:creationId xmlns:a16="http://schemas.microsoft.com/office/drawing/2014/main" id="{D4DF3898-1834-A72C-381F-E451BD7B2AB4}"/>
              </a:ext>
            </a:extLst>
          </p:cNvPr>
          <p:cNvSpPr txBox="1"/>
          <p:nvPr/>
        </p:nvSpPr>
        <p:spPr>
          <a:xfrm>
            <a:off x="5181600" y="507555"/>
            <a:ext cx="709422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‘had been a pretty advanced infant—indeed, a quite considerable embryonic achievement.’</a:t>
            </a:r>
          </a:p>
        </p:txBody>
      </p:sp>
      <p:sp>
        <p:nvSpPr>
          <p:cNvPr id="16" name="TextBox 15">
            <a:extLst>
              <a:ext uri="{FF2B5EF4-FFF2-40B4-BE49-F238E27FC236}">
                <a16:creationId xmlns:a16="http://schemas.microsoft.com/office/drawing/2014/main" id="{0507A19E-8051-3530-7002-021A0FB6250F}"/>
              </a:ext>
            </a:extLst>
          </p:cNvPr>
          <p:cNvSpPr txBox="1"/>
          <p:nvPr/>
        </p:nvSpPr>
        <p:spPr>
          <a:xfrm>
            <a:off x="6559883" y="4806336"/>
            <a:ext cx="4790107"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cleaner, tidier hair on his head, or face, or chest, or legs, or thighs’</a:t>
            </a:r>
          </a:p>
        </p:txBody>
      </p:sp>
      <p:sp>
        <p:nvSpPr>
          <p:cNvPr id="18" name="TextBox 17">
            <a:extLst>
              <a:ext uri="{FF2B5EF4-FFF2-40B4-BE49-F238E27FC236}">
                <a16:creationId xmlns:a16="http://schemas.microsoft.com/office/drawing/2014/main" id="{926F57A7-0668-DDD4-F195-2BCDE0B03946}"/>
              </a:ext>
            </a:extLst>
          </p:cNvPr>
          <p:cNvSpPr txBox="1"/>
          <p:nvPr/>
        </p:nvSpPr>
        <p:spPr>
          <a:xfrm>
            <a:off x="4892040" y="2408670"/>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‘Mustapha Mond leaned forward, shook a finger at them’</a:t>
            </a:r>
          </a:p>
        </p:txBody>
      </p:sp>
      <p:sp>
        <p:nvSpPr>
          <p:cNvPr id="20" name="TextBox 19">
            <a:extLst>
              <a:ext uri="{FF2B5EF4-FFF2-40B4-BE49-F238E27FC236}">
                <a16:creationId xmlns:a16="http://schemas.microsoft.com/office/drawing/2014/main" id="{C754D06D-825C-ABA9-5254-047D06CD3AD3}"/>
              </a:ext>
            </a:extLst>
          </p:cNvPr>
          <p:cNvSpPr txBox="1"/>
          <p:nvPr/>
        </p:nvSpPr>
        <p:spPr>
          <a:xfrm>
            <a:off x="7703820" y="3267480"/>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'We believe in happiness and stability.’</a:t>
            </a:r>
          </a:p>
        </p:txBody>
      </p:sp>
      <p:sp>
        <p:nvSpPr>
          <p:cNvPr id="22" name="TextBox 21">
            <a:extLst>
              <a:ext uri="{FF2B5EF4-FFF2-40B4-BE49-F238E27FC236}">
                <a16:creationId xmlns:a16="http://schemas.microsoft.com/office/drawing/2014/main" id="{985BA6EB-CA71-1405-5957-6B882B13850F}"/>
              </a:ext>
            </a:extLst>
          </p:cNvPr>
          <p:cNvSpPr txBox="1"/>
          <p:nvPr/>
        </p:nvSpPr>
        <p:spPr>
          <a:xfrm>
            <a:off x="5181600" y="1349938"/>
            <a:ext cx="672084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‘There isn't any need for a civilized man to bear anything that's seriously unpleasant.’</a:t>
            </a:r>
          </a:p>
        </p:txBody>
      </p:sp>
      <p:sp>
        <p:nvSpPr>
          <p:cNvPr id="24" name="TextBox 23">
            <a:extLst>
              <a:ext uri="{FF2B5EF4-FFF2-40B4-BE49-F238E27FC236}">
                <a16:creationId xmlns:a16="http://schemas.microsoft.com/office/drawing/2014/main" id="{E48CB74A-A3B3-2CCE-152E-61B61D3618EF}"/>
              </a:ext>
            </a:extLst>
          </p:cNvPr>
          <p:cNvSpPr txBox="1"/>
          <p:nvPr/>
        </p:nvSpPr>
        <p:spPr>
          <a:xfrm>
            <a:off x="180975" y="291951"/>
            <a:ext cx="4116705"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greatest care is taken to prevent you from loving any one too much… you're so conditioned that you can't help doing what you ought to do. And what you ought to do is on the whole so pleasant, so many of the natural impulses are allowed free play, that there really aren't any temptations to resist. ‘</a:t>
            </a:r>
          </a:p>
        </p:txBody>
      </p:sp>
      <p:sp>
        <p:nvSpPr>
          <p:cNvPr id="26" name="TextBox 25">
            <a:extLst>
              <a:ext uri="{FF2B5EF4-FFF2-40B4-BE49-F238E27FC236}">
                <a16:creationId xmlns:a16="http://schemas.microsoft.com/office/drawing/2014/main" id="{F9D6DFD7-A0AD-D1D6-8F00-C5CFA76C2D63}"/>
              </a:ext>
            </a:extLst>
          </p:cNvPr>
          <p:cNvSpPr txBox="1"/>
          <p:nvPr/>
        </p:nvSpPr>
        <p:spPr>
          <a:xfrm>
            <a:off x="-1" y="5818773"/>
            <a:ext cx="12011025"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‘there's always soma to give you a holiday from the facts. And there's always soma to calm your anger, to reconcile you to your enemies, to make you patient and long-suffering… Now, you swallow two or three half-gramme tablets, and there you are. Anybody can be virtuous now.’</a:t>
            </a:r>
          </a:p>
        </p:txBody>
      </p:sp>
      <p:sp>
        <p:nvSpPr>
          <p:cNvPr id="28" name="TextBox 27">
            <a:extLst>
              <a:ext uri="{FF2B5EF4-FFF2-40B4-BE49-F238E27FC236}">
                <a16:creationId xmlns:a16="http://schemas.microsoft.com/office/drawing/2014/main" id="{61548AF4-89B8-9379-4332-CF78DCFC46BB}"/>
              </a:ext>
            </a:extLst>
          </p:cNvPr>
          <p:cNvSpPr txBox="1"/>
          <p:nvPr/>
        </p:nvSpPr>
        <p:spPr>
          <a:xfrm>
            <a:off x="2346960" y="2892505"/>
            <a:ext cx="692658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“his </a:t>
            </a:r>
            <a:r>
              <a:rPr kumimoji="0" lang="en-GB" sz="1800" b="0" i="0" u="none" strike="noStrike" kern="1200" cap="none" spc="0" normalizeH="0" baseline="0" noProof="0" dirty="0" err="1">
                <a:ln>
                  <a:noFill/>
                </a:ln>
                <a:solidFill>
                  <a:prstClr val="black"/>
                </a:solidFill>
                <a:effectLst/>
                <a:uLnTx/>
                <a:uFillTx/>
                <a:latin typeface="Aptos" panose="02110004020202020204"/>
                <a:ea typeface="+mn-ea"/>
                <a:cs typeface="+mn-cs"/>
              </a:rPr>
              <a:t>Fordship</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3" name="TextBox 2">
            <a:extLst>
              <a:ext uri="{FF2B5EF4-FFF2-40B4-BE49-F238E27FC236}">
                <a16:creationId xmlns:a16="http://schemas.microsoft.com/office/drawing/2014/main" id="{6607E69F-4889-EB22-CADE-1B8BB35558D7}"/>
              </a:ext>
            </a:extLst>
          </p:cNvPr>
          <p:cNvSpPr txBox="1"/>
          <p:nvPr/>
        </p:nvSpPr>
        <p:spPr>
          <a:xfrm>
            <a:off x="180975" y="4135627"/>
            <a:ext cx="692545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 man of middle height, black-haired, with a hooked nose, full red lips, eyes very piercing and dark’</a:t>
            </a:r>
          </a:p>
        </p:txBody>
      </p:sp>
      <p:pic>
        <p:nvPicPr>
          <p:cNvPr id="4" name="Picture 2" descr="Aldous Huxley Centre Zurich">
            <a:extLst>
              <a:ext uri="{FF2B5EF4-FFF2-40B4-BE49-F238E27FC236}">
                <a16:creationId xmlns:a16="http://schemas.microsoft.com/office/drawing/2014/main" id="{72A6C13F-CA06-86F1-EFCC-F9092A4ACA50}"/>
              </a:ext>
            </a:extLst>
          </p:cNvPr>
          <p:cNvPicPr>
            <a:picLocks noChangeAspect="1" noChangeArrowheads="1"/>
          </p:cNvPicPr>
          <p:nvPr/>
        </p:nvPicPr>
        <p:blipFill>
          <a:blip r:embed="rId3">
            <a:alphaModFix amt="21000"/>
            <a:extLst>
              <a:ext uri="{28A0092B-C50C-407E-A947-70E740481C1C}">
                <a14:useLocalDpi xmlns:a14="http://schemas.microsoft.com/office/drawing/2010/main" val="0"/>
              </a:ext>
            </a:extLst>
          </a:blip>
          <a:stretch>
            <a:fillRect/>
          </a:stretch>
        </p:blipFill>
        <p:spPr bwMode="auto">
          <a:xfrm>
            <a:off x="10406738" y="5748795"/>
            <a:ext cx="1704754" cy="1049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079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6D7BE0B-3172-EA21-3252-0CA016F10D33}"/>
              </a:ext>
            </a:extLst>
          </p:cNvPr>
          <p:cNvSpPr txBox="1"/>
          <p:nvPr/>
        </p:nvSpPr>
        <p:spPr>
          <a:xfrm>
            <a:off x="198620" y="220387"/>
            <a:ext cx="609350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dress of the young man who now stepped out on to the terrace was Indian; but his plaited hair was straw-coloured, his eyes a pale blue, and his skin a white skin, bronzed.’</a:t>
            </a:r>
          </a:p>
        </p:txBody>
      </p:sp>
      <p:sp>
        <p:nvSpPr>
          <p:cNvPr id="7" name="TextBox 6">
            <a:extLst>
              <a:ext uri="{FF2B5EF4-FFF2-40B4-BE49-F238E27FC236}">
                <a16:creationId xmlns:a16="http://schemas.microsoft.com/office/drawing/2014/main" id="{92ACD676-64D0-0F79-C25C-93CD685A11AC}"/>
              </a:ext>
            </a:extLst>
          </p:cNvPr>
          <p:cNvSpPr txBox="1"/>
          <p:nvPr/>
        </p:nvSpPr>
        <p:spPr>
          <a:xfrm>
            <a:off x="7918554" y="220387"/>
            <a:ext cx="393866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‘Tears stood in the young man's eyes; he was ashamed and turned away.’</a:t>
            </a:r>
          </a:p>
        </p:txBody>
      </p:sp>
      <p:sp>
        <p:nvSpPr>
          <p:cNvPr id="11" name="TextBox 10">
            <a:extLst>
              <a:ext uri="{FF2B5EF4-FFF2-40B4-BE49-F238E27FC236}">
                <a16:creationId xmlns:a16="http://schemas.microsoft.com/office/drawing/2014/main" id="{4DFAC29C-A677-D9EE-3048-AC277B4B8EF3}"/>
              </a:ext>
            </a:extLst>
          </p:cNvPr>
          <p:cNvSpPr txBox="1"/>
          <p:nvPr/>
        </p:nvSpPr>
        <p:spPr>
          <a:xfrm>
            <a:off x="6096000" y="1143717"/>
            <a:ext cx="60935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‘he turned with a proud squaring of the shoulders, a proud, defiant lifting of the chin’</a:t>
            </a:r>
          </a:p>
        </p:txBody>
      </p:sp>
      <p:sp>
        <p:nvSpPr>
          <p:cNvPr id="13" name="TextBox 12">
            <a:extLst>
              <a:ext uri="{FF2B5EF4-FFF2-40B4-BE49-F238E27FC236}">
                <a16:creationId xmlns:a16="http://schemas.microsoft.com/office/drawing/2014/main" id="{F2AB85F4-ECCE-CC29-2719-D0512039A9B8}"/>
              </a:ext>
            </a:extLst>
          </p:cNvPr>
          <p:cNvSpPr txBox="1"/>
          <p:nvPr/>
        </p:nvSpPr>
        <p:spPr>
          <a:xfrm>
            <a:off x="198620" y="1301990"/>
            <a:ext cx="2514599"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‘such a nice-looking boy, she was thinking, and a really beautiful body. The blood rushed up into the young man's face’</a:t>
            </a:r>
          </a:p>
        </p:txBody>
      </p:sp>
      <p:sp>
        <p:nvSpPr>
          <p:cNvPr id="15" name="TextBox 14">
            <a:extLst>
              <a:ext uri="{FF2B5EF4-FFF2-40B4-BE49-F238E27FC236}">
                <a16:creationId xmlns:a16="http://schemas.microsoft.com/office/drawing/2014/main" id="{D13F5255-74F9-4643-D6E2-FC7B34248385}"/>
              </a:ext>
            </a:extLst>
          </p:cNvPr>
          <p:cNvSpPr txBox="1"/>
          <p:nvPr/>
        </p:nvSpPr>
        <p:spPr>
          <a:xfrm>
            <a:off x="3147935" y="1886267"/>
            <a:ext cx="26632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‘He ground his teeth’</a:t>
            </a:r>
          </a:p>
        </p:txBody>
      </p:sp>
      <p:sp>
        <p:nvSpPr>
          <p:cNvPr id="17" name="TextBox 16">
            <a:extLst>
              <a:ext uri="{FF2B5EF4-FFF2-40B4-BE49-F238E27FC236}">
                <a16:creationId xmlns:a16="http://schemas.microsoft.com/office/drawing/2014/main" id="{A7B7AB83-BB47-AE3B-4D35-7F2B8AE1120E}"/>
              </a:ext>
            </a:extLst>
          </p:cNvPr>
          <p:cNvSpPr txBox="1"/>
          <p:nvPr/>
        </p:nvSpPr>
        <p:spPr>
          <a:xfrm>
            <a:off x="63708" y="6372893"/>
            <a:ext cx="60935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'I'll kill him, I'll kill him, I'll kill him,' he kept saying.</a:t>
            </a:r>
          </a:p>
        </p:txBody>
      </p:sp>
      <p:sp>
        <p:nvSpPr>
          <p:cNvPr id="19" name="TextBox 18">
            <a:extLst>
              <a:ext uri="{FF2B5EF4-FFF2-40B4-BE49-F238E27FC236}">
                <a16:creationId xmlns:a16="http://schemas.microsoft.com/office/drawing/2014/main" id="{FBDE46DF-8D11-1B0F-C82A-74BE8BCDF472}"/>
              </a:ext>
            </a:extLst>
          </p:cNvPr>
          <p:cNvSpPr txBox="1"/>
          <p:nvPr/>
        </p:nvSpPr>
        <p:spPr>
          <a:xfrm>
            <a:off x="6494488" y="6117742"/>
            <a:ext cx="60935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‘He ran across the room and stabbed--oh, the blood!--stabbed again’</a:t>
            </a:r>
          </a:p>
        </p:txBody>
      </p:sp>
      <p:sp>
        <p:nvSpPr>
          <p:cNvPr id="21" name="TextBox 20">
            <a:extLst>
              <a:ext uri="{FF2B5EF4-FFF2-40B4-BE49-F238E27FC236}">
                <a16:creationId xmlns:a16="http://schemas.microsoft.com/office/drawing/2014/main" id="{2C3A78B9-6ACF-F58D-BC50-417189662BFC}"/>
              </a:ext>
            </a:extLst>
          </p:cNvPr>
          <p:cNvSpPr txBox="1"/>
          <p:nvPr/>
        </p:nvSpPr>
        <p:spPr>
          <a:xfrm>
            <a:off x="3110458" y="1394322"/>
            <a:ext cx="135661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‘mad eyes’</a:t>
            </a:r>
          </a:p>
        </p:txBody>
      </p:sp>
      <p:sp>
        <p:nvSpPr>
          <p:cNvPr id="23" name="TextBox 22">
            <a:extLst>
              <a:ext uri="{FF2B5EF4-FFF2-40B4-BE49-F238E27FC236}">
                <a16:creationId xmlns:a16="http://schemas.microsoft.com/office/drawing/2014/main" id="{4919DF8D-2BFF-45BE-1743-411BC599CC4F}"/>
              </a:ext>
            </a:extLst>
          </p:cNvPr>
          <p:cNvSpPr txBox="1"/>
          <p:nvPr/>
        </p:nvSpPr>
        <p:spPr>
          <a:xfrm>
            <a:off x="198620" y="3301681"/>
            <a:ext cx="2776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‘clenched his fists’</a:t>
            </a:r>
          </a:p>
        </p:txBody>
      </p:sp>
      <p:sp>
        <p:nvSpPr>
          <p:cNvPr id="25" name="TextBox 24">
            <a:extLst>
              <a:ext uri="{FF2B5EF4-FFF2-40B4-BE49-F238E27FC236}">
                <a16:creationId xmlns:a16="http://schemas.microsoft.com/office/drawing/2014/main" id="{27878952-7633-8CD8-7249-D1EF423B876B}"/>
              </a:ext>
            </a:extLst>
          </p:cNvPr>
          <p:cNvSpPr txBox="1"/>
          <p:nvPr/>
        </p:nvSpPr>
        <p:spPr>
          <a:xfrm>
            <a:off x="3110458" y="5465355"/>
            <a:ext cx="874676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 sharp stone cut his cheek. The blood wouldn’t stop; he was covered with blood’</a:t>
            </a:r>
          </a:p>
        </p:txBody>
      </p:sp>
      <p:sp>
        <p:nvSpPr>
          <p:cNvPr id="27" name="TextBox 26">
            <a:extLst>
              <a:ext uri="{FF2B5EF4-FFF2-40B4-BE49-F238E27FC236}">
                <a16:creationId xmlns:a16="http://schemas.microsoft.com/office/drawing/2014/main" id="{6BC97D7F-43E0-A54F-A01F-5282951D2CAC}"/>
              </a:ext>
            </a:extLst>
          </p:cNvPr>
          <p:cNvSpPr txBox="1"/>
          <p:nvPr/>
        </p:nvSpPr>
        <p:spPr>
          <a:xfrm>
            <a:off x="8410731" y="2225746"/>
            <a:ext cx="2954310"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‘The Savage was busy on his arrows. Thirty hazel sticks had been whittled and dried, tipped with sharp nails, carefully nocked. He had made a raid one night on the Puttenham poultry farm, and now had feathers enough to equip a whole armoury.’</a:t>
            </a:r>
          </a:p>
        </p:txBody>
      </p:sp>
      <p:sp>
        <p:nvSpPr>
          <p:cNvPr id="29" name="TextBox 28">
            <a:extLst>
              <a:ext uri="{FF2B5EF4-FFF2-40B4-BE49-F238E27FC236}">
                <a16:creationId xmlns:a16="http://schemas.microsoft.com/office/drawing/2014/main" id="{08E4592B-9638-87CE-C2B6-DCD23B2D1E24}"/>
              </a:ext>
            </a:extLst>
          </p:cNvPr>
          <p:cNvSpPr txBox="1"/>
          <p:nvPr/>
        </p:nvSpPr>
        <p:spPr>
          <a:xfrm>
            <a:off x="198620" y="3867791"/>
            <a:ext cx="2514599"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‘stripped to the waist and hitting himself with a whip of knotted cords. His back was horizontally streaked with crimson, and from weal to weal ran thin trickles of blood.’</a:t>
            </a:r>
          </a:p>
        </p:txBody>
      </p:sp>
      <p:sp>
        <p:nvSpPr>
          <p:cNvPr id="31" name="TextBox 30">
            <a:extLst>
              <a:ext uri="{FF2B5EF4-FFF2-40B4-BE49-F238E27FC236}">
                <a16:creationId xmlns:a16="http://schemas.microsoft.com/office/drawing/2014/main" id="{BFFC24B6-88E4-23B8-A1A4-4C38544DC388}"/>
              </a:ext>
            </a:extLst>
          </p:cNvPr>
          <p:cNvSpPr txBox="1"/>
          <p:nvPr/>
        </p:nvSpPr>
        <p:spPr>
          <a:xfrm>
            <a:off x="3147935" y="2409590"/>
            <a:ext cx="4586990"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‘…Indians came running along the path. Their black hair was braided with fox fur and red flannel. Cloaks of turkey feathers fluttered from their shoulders; huge feather diadems exploded gaudily round their heads. With every step they took came the clink and rattle of their silver bracelets, their heavy necklaces of bone and turquoise beads. They came on without a word, running quietly in their deerskin moccasins.’</a:t>
            </a:r>
          </a:p>
        </p:txBody>
      </p:sp>
      <p:pic>
        <p:nvPicPr>
          <p:cNvPr id="32" name="Picture 2" descr="Aldous Huxley Centre Zurich">
            <a:extLst>
              <a:ext uri="{FF2B5EF4-FFF2-40B4-BE49-F238E27FC236}">
                <a16:creationId xmlns:a16="http://schemas.microsoft.com/office/drawing/2014/main" id="{E9B5C5C7-D71D-67FC-50EA-AA09DDDCA7C3}"/>
              </a:ext>
            </a:extLst>
          </p:cNvPr>
          <p:cNvPicPr>
            <a:picLocks noChangeAspect="1" noChangeArrowheads="1"/>
          </p:cNvPicPr>
          <p:nvPr/>
        </p:nvPicPr>
        <p:blipFill>
          <a:blip r:embed="rId3">
            <a:alphaModFix amt="21000"/>
            <a:extLst>
              <a:ext uri="{28A0092B-C50C-407E-A947-70E740481C1C}">
                <a14:useLocalDpi xmlns:a14="http://schemas.microsoft.com/office/drawing/2010/main" val="0"/>
              </a:ext>
            </a:extLst>
          </a:blip>
          <a:stretch>
            <a:fillRect/>
          </a:stretch>
        </p:blipFill>
        <p:spPr bwMode="auto">
          <a:xfrm>
            <a:off x="10406738" y="5748795"/>
            <a:ext cx="1704754" cy="1049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514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extLst>
              <a:ext uri="{96DAC541-7B7A-43D3-8B79-37D633B846F1}">
                <asvg:svgBlip xmlns:asvg="http://schemas.microsoft.com/office/drawing/2016/SVG/main" r:embed="rId3"/>
              </a:ext>
              <a:ext uri="{837473B0-CC2E-450A-ABE3-18F120FF3D39}">
                <a1611:picAttrSrcUrl xmlns:a1611="http://schemas.microsoft.com/office/drawing/2016/11/main" r:id="rId4"/>
              </a:ext>
            </a:extLst>
          </a:blip>
          <a:srcRect/>
          <a:stretch>
            <a:fillRect t="-26000" b="-26000"/>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0DEC1F6-5F45-849B-B51B-41332741B2E0}"/>
              </a:ext>
            </a:extLst>
          </p:cNvPr>
          <p:cNvSpPr txBox="1"/>
          <p:nvPr/>
        </p:nvSpPr>
        <p:spPr>
          <a:xfrm>
            <a:off x="140677" y="105507"/>
            <a:ext cx="5169500" cy="6658707"/>
          </a:xfrm>
          <a:prstGeom prst="rect">
            <a:avLst/>
          </a:prstGeom>
          <a:solidFill>
            <a:schemeClr val="bg1"/>
          </a:solidFill>
        </p:spPr>
        <p:txBody>
          <a:bodyPr vert="horz" lIns="91440" tIns="45720" rIns="91440" bIns="45720" rtlCol="0">
            <a:normAutofit fontScale="92500" lnSpcReduction="2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4300" b="1" i="0" u="none" strike="noStrike" kern="1200" cap="none" spc="0" normalizeH="0" baseline="0" noProof="0" dirty="0">
                <a:ln>
                  <a:noFill/>
                </a:ln>
                <a:solidFill>
                  <a:prstClr val="black"/>
                </a:solidFill>
                <a:effectLst/>
                <a:uLnTx/>
                <a:uFillTx/>
                <a:latin typeface="Calibri" panose="020F0502020204030204"/>
                <a:ea typeface="+mn-ea"/>
                <a:cs typeface="+mn-cs"/>
              </a:rPr>
              <a:t>Dating Profile Disaster</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You are working for a Dating App in the World State.</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Your job is to create online dating profiles for John and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Lenina</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They must use details from Chapter 13 to describe their ideal partner, their views on love/sex, and their expectations for a relationship.</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700" b="1" i="0" u="sng" strike="noStrike" kern="1200" cap="none" spc="0" normalizeH="0" baseline="0" noProof="0" dirty="0">
                <a:ln>
                  <a:noFill/>
                </a:ln>
                <a:solidFill>
                  <a:prstClr val="black"/>
                </a:solidFill>
                <a:effectLst/>
                <a:uLnTx/>
                <a:uFillTx/>
                <a:latin typeface="Calibri" panose="020F0502020204030204"/>
                <a:ea typeface="+mn-ea"/>
                <a:cs typeface="+mn-cs"/>
              </a:rPr>
              <a:t>Success Criteria:</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Create two separate profiles, one for John and one for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Lenina</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Bio</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Looking For…</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Deal Breakers…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Likes/ Dislikes…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Quote from their character from Chapter 13.</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highlight>
                  <a:srgbClr val="00FFFF"/>
                </a:highlight>
                <a:uLnTx/>
                <a:uFillTx/>
                <a:latin typeface="Calibri" panose="020F0502020204030204"/>
                <a:ea typeface="+mn-ea"/>
                <a:cs typeface="+mn-cs"/>
              </a:rPr>
              <a:t>After creating the profiles, you should write a short paragraph explaining why these two characters are fundamentally incompatible, referencing their profiles and specific events from the chapter.</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BBA287F-C4AA-8485-9FDA-4F9C6417BE54}"/>
              </a:ext>
            </a:extLst>
          </p:cNvPr>
          <p:cNvPicPr>
            <a:picLocks noChangeAspect="1"/>
          </p:cNvPicPr>
          <p:nvPr/>
        </p:nvPicPr>
        <p:blipFill>
          <a:blip r:embed="rId5"/>
          <a:srcRect l="16201" r="857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12086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09CFCDAF-46CE-4056-866C-5EE9122FD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a:extLst>
              <a:ext uri="{FF2B5EF4-FFF2-40B4-BE49-F238E27FC236}">
                <a16:creationId xmlns:a16="http://schemas.microsoft.com/office/drawing/2014/main" id="{9F587EB1-1674-4B8B-88AD-2A81FFFB5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Google Shape;137;p7">
            <a:extLst>
              <a:ext uri="{FF2B5EF4-FFF2-40B4-BE49-F238E27FC236}">
                <a16:creationId xmlns:a16="http://schemas.microsoft.com/office/drawing/2014/main" id="{9A5D465D-66D4-3ADD-1B16-2B1D3A095F48}"/>
              </a:ext>
            </a:extLst>
          </p:cNvPr>
          <p:cNvPicPr preferRelativeResize="0"/>
          <p:nvPr/>
        </p:nvPicPr>
        <p:blipFill rotWithShape="1">
          <a:blip r:embed="rId3">
            <a:duotone>
              <a:schemeClr val="accent1">
                <a:shade val="45000"/>
                <a:satMod val="135000"/>
              </a:schemeClr>
              <a:prstClr val="white"/>
            </a:duotone>
            <a:alphaModFix amt="35000"/>
          </a:blip>
          <a:srcRect t="31201" b="28721"/>
          <a:stretch/>
        </p:blipFill>
        <p:spPr>
          <a:xfrm>
            <a:off x="20" y="10"/>
            <a:ext cx="12191981" cy="6857989"/>
          </a:xfrm>
          <a:prstGeom prst="rect">
            <a:avLst/>
          </a:prstGeom>
          <a:noFill/>
        </p:spPr>
      </p:pic>
      <p:sp>
        <p:nvSpPr>
          <p:cNvPr id="2" name="Title 1">
            <a:extLst>
              <a:ext uri="{FF2B5EF4-FFF2-40B4-BE49-F238E27FC236}">
                <a16:creationId xmlns:a16="http://schemas.microsoft.com/office/drawing/2014/main" id="{E5B02F54-DC7C-3553-1F52-06659611388B}"/>
              </a:ext>
            </a:extLst>
          </p:cNvPr>
          <p:cNvSpPr>
            <a:spLocks noGrp="1"/>
          </p:cNvSpPr>
          <p:nvPr>
            <p:ph type="title"/>
          </p:nvPr>
        </p:nvSpPr>
        <p:spPr>
          <a:xfrm>
            <a:off x="838199" y="381934"/>
            <a:ext cx="5257801" cy="5181523"/>
          </a:xfrm>
        </p:spPr>
        <p:txBody>
          <a:bodyPr anchor="b">
            <a:normAutofit/>
          </a:bodyPr>
          <a:lstStyle/>
          <a:p>
            <a:r>
              <a:rPr lang="en-GB" sz="8000" dirty="0">
                <a:solidFill>
                  <a:srgbClr val="FFFFFF"/>
                </a:solidFill>
              </a:rPr>
              <a:t>Drawing the Characters</a:t>
            </a:r>
          </a:p>
        </p:txBody>
      </p:sp>
      <p:cxnSp>
        <p:nvCxnSpPr>
          <p:cNvPr id="43" name="Straight Connector 4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F80D88E-E0BD-2F42-80EC-ACF118C9C865}"/>
              </a:ext>
            </a:extLst>
          </p:cNvPr>
          <p:cNvSpPr>
            <a:spLocks noGrp="1"/>
          </p:cNvSpPr>
          <p:nvPr>
            <p:ph idx="1"/>
          </p:nvPr>
        </p:nvSpPr>
        <p:spPr>
          <a:xfrm>
            <a:off x="7731642" y="0"/>
            <a:ext cx="4460336" cy="6730585"/>
          </a:xfrm>
        </p:spPr>
        <p:txBody>
          <a:bodyPr anchor="b">
            <a:normAutofit lnSpcReduction="10000"/>
          </a:bodyPr>
          <a:lstStyle/>
          <a:p>
            <a:pPr marL="0" indent="0">
              <a:buNone/>
            </a:pPr>
            <a:r>
              <a:rPr lang="en-GB" sz="2600" dirty="0">
                <a:solidFill>
                  <a:srgbClr val="FFFFFF"/>
                </a:solidFill>
              </a:rPr>
              <a:t>Choose </a:t>
            </a:r>
            <a:r>
              <a:rPr lang="en-GB" sz="2600" b="1" u="sng" dirty="0">
                <a:solidFill>
                  <a:srgbClr val="FFFFFF"/>
                </a:solidFill>
              </a:rPr>
              <a:t>one</a:t>
            </a:r>
            <a:r>
              <a:rPr lang="en-GB" sz="2600" dirty="0">
                <a:solidFill>
                  <a:srgbClr val="FFFFFF"/>
                </a:solidFill>
              </a:rPr>
              <a:t> of the characters you have just analysed.</a:t>
            </a:r>
            <a:endParaRPr lang="en-GB" sz="2600" i="1" dirty="0">
              <a:solidFill>
                <a:srgbClr val="FFFFFF"/>
              </a:solidFill>
            </a:endParaRPr>
          </a:p>
          <a:p>
            <a:pPr marL="0" indent="0">
              <a:buNone/>
            </a:pPr>
            <a:endParaRPr lang="en-GB" sz="2600" dirty="0">
              <a:solidFill>
                <a:srgbClr val="FFFFFF"/>
              </a:solidFill>
            </a:endParaRPr>
          </a:p>
          <a:p>
            <a:pPr marL="0" indent="0">
              <a:buNone/>
            </a:pPr>
            <a:r>
              <a:rPr lang="en-GB" sz="2600" dirty="0">
                <a:solidFill>
                  <a:srgbClr val="FFFFFF"/>
                </a:solidFill>
              </a:rPr>
              <a:t>Paying close attention to Huxley’s descriptions and using your inference skills, draw them using the mannequin templates provided.</a:t>
            </a:r>
          </a:p>
          <a:p>
            <a:pPr marL="0" indent="0">
              <a:buNone/>
            </a:pPr>
            <a:endParaRPr lang="en-GB" sz="2600" b="1" dirty="0">
              <a:solidFill>
                <a:srgbClr val="FFFFFF"/>
              </a:solidFill>
            </a:endParaRPr>
          </a:p>
          <a:p>
            <a:pPr marL="0" indent="0">
              <a:buNone/>
            </a:pPr>
            <a:r>
              <a:rPr lang="en-GB" sz="2600" b="1" u="sng" dirty="0">
                <a:solidFill>
                  <a:srgbClr val="FFFFFF"/>
                </a:solidFill>
              </a:rPr>
              <a:t>Below are some examples of what to draw:</a:t>
            </a:r>
          </a:p>
          <a:p>
            <a:r>
              <a:rPr lang="en-GB" sz="2600" dirty="0">
                <a:solidFill>
                  <a:srgbClr val="FFFFFF"/>
                </a:solidFill>
              </a:rPr>
              <a:t>Facial expressions</a:t>
            </a:r>
          </a:p>
          <a:p>
            <a:r>
              <a:rPr lang="en-GB" sz="2600" dirty="0">
                <a:solidFill>
                  <a:srgbClr val="FFFFFF"/>
                </a:solidFill>
              </a:rPr>
              <a:t>Their physical appearance</a:t>
            </a:r>
          </a:p>
          <a:p>
            <a:r>
              <a:rPr lang="en-GB" sz="2600" dirty="0">
                <a:solidFill>
                  <a:srgbClr val="FFFFFF"/>
                </a:solidFill>
              </a:rPr>
              <a:t>Clothes (relevant colours)</a:t>
            </a:r>
          </a:p>
          <a:p>
            <a:r>
              <a:rPr lang="en-GB" sz="2600" dirty="0">
                <a:solidFill>
                  <a:srgbClr val="FFFFFF"/>
                </a:solidFill>
              </a:rPr>
              <a:t>Props - things they might be holding or ingesting.</a:t>
            </a:r>
            <a:endParaRPr lang="en-GB" sz="1900" dirty="0">
              <a:solidFill>
                <a:srgbClr val="FFFFFF"/>
              </a:solidFill>
            </a:endParaRPr>
          </a:p>
        </p:txBody>
      </p:sp>
      <p:pic>
        <p:nvPicPr>
          <p:cNvPr id="5" name="Picture 2" descr="Aldous Huxley Centre Zurich">
            <a:extLst>
              <a:ext uri="{FF2B5EF4-FFF2-40B4-BE49-F238E27FC236}">
                <a16:creationId xmlns:a16="http://schemas.microsoft.com/office/drawing/2014/main" id="{786BB47D-465D-0CC0-B2CF-1EF23DCB2202}"/>
              </a:ext>
            </a:extLst>
          </p:cNvPr>
          <p:cNvPicPr>
            <a:picLocks noChangeAspect="1" noChangeArrowheads="1"/>
          </p:cNvPicPr>
          <p:nvPr/>
        </p:nvPicPr>
        <p:blipFill>
          <a:blip r:embed="rId4">
            <a:alphaModFix amt="12000"/>
            <a:extLst>
              <a:ext uri="{28A0092B-C50C-407E-A947-70E740481C1C}">
                <a14:useLocalDpi xmlns:a14="http://schemas.microsoft.com/office/drawing/2010/main" val="0"/>
              </a:ext>
            </a:extLst>
          </a:blip>
          <a:stretch>
            <a:fillRect/>
          </a:stretch>
        </p:blipFill>
        <p:spPr bwMode="auto">
          <a:xfrm>
            <a:off x="623621" y="5800042"/>
            <a:ext cx="1704754" cy="10490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60B26EB-A02B-323D-C2B7-FE97DDA7F66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7225" y="438989"/>
            <a:ext cx="2346960" cy="2346960"/>
          </a:xfrm>
          <a:prstGeom prst="rect">
            <a:avLst/>
          </a:prstGeom>
          <a:noFill/>
        </p:spPr>
      </p:pic>
      <p:pic>
        <p:nvPicPr>
          <p:cNvPr id="7" name="Picture 6">
            <a:extLst>
              <a:ext uri="{FF2B5EF4-FFF2-40B4-BE49-F238E27FC236}">
                <a16:creationId xmlns:a16="http://schemas.microsoft.com/office/drawing/2014/main" id="{290002B1-0537-0BD0-FF81-C175CC8485A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60359" y="400889"/>
            <a:ext cx="2385060" cy="2385060"/>
          </a:xfrm>
          <a:prstGeom prst="rect">
            <a:avLst/>
          </a:prstGeom>
          <a:noFill/>
        </p:spPr>
      </p:pic>
    </p:spTree>
    <p:extLst>
      <p:ext uri="{BB962C8B-B14F-4D97-AF65-F5344CB8AC3E}">
        <p14:creationId xmlns:p14="http://schemas.microsoft.com/office/powerpoint/2010/main" val="2861701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7526C-EBAB-1199-76A9-A9BFABC0F276}"/>
              </a:ext>
            </a:extLst>
          </p:cNvPr>
          <p:cNvPicPr>
            <a:picLocks noChangeAspect="1"/>
          </p:cNvPicPr>
          <p:nvPr/>
        </p:nvPicPr>
        <p:blipFill rotWithShape="1">
          <a:blip r:embed="rId3"/>
          <a:srcRect t="4731" r="48470" b="4572"/>
          <a:stretch/>
        </p:blipFill>
        <p:spPr>
          <a:xfrm>
            <a:off x="3234986" y="121270"/>
            <a:ext cx="5722028" cy="6615460"/>
          </a:xfrm>
          <a:prstGeom prst="rect">
            <a:avLst/>
          </a:prstGeom>
        </p:spPr>
      </p:pic>
    </p:spTree>
    <p:extLst>
      <p:ext uri="{BB962C8B-B14F-4D97-AF65-F5344CB8AC3E}">
        <p14:creationId xmlns:p14="http://schemas.microsoft.com/office/powerpoint/2010/main" val="545621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E87AA07-BD7C-340C-E690-63FBE75CC8A2}"/>
              </a:ext>
            </a:extLst>
          </p:cNvPr>
          <p:cNvPicPr>
            <a:picLocks noChangeAspect="1"/>
          </p:cNvPicPr>
          <p:nvPr/>
        </p:nvPicPr>
        <p:blipFill>
          <a:blip r:embed="rId3"/>
          <a:stretch>
            <a:fillRect/>
          </a:stretch>
        </p:blipFill>
        <p:spPr>
          <a:xfrm>
            <a:off x="2672933" y="0"/>
            <a:ext cx="6846133" cy="6846133"/>
          </a:xfrm>
          <a:prstGeom prst="rect">
            <a:avLst/>
          </a:prstGeom>
        </p:spPr>
      </p:pic>
    </p:spTree>
    <p:extLst>
      <p:ext uri="{BB962C8B-B14F-4D97-AF65-F5344CB8AC3E}">
        <p14:creationId xmlns:p14="http://schemas.microsoft.com/office/powerpoint/2010/main" val="536871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9000" b="-9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7D2850-EFFC-DB27-17D9-9BB4839FF9BA}"/>
              </a:ext>
            </a:extLst>
          </p:cNvPr>
          <p:cNvSpPr txBox="1"/>
          <p:nvPr/>
        </p:nvSpPr>
        <p:spPr>
          <a:xfrm>
            <a:off x="240323" y="139897"/>
            <a:ext cx="11711353"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prstClr val="black"/>
                </a:solidFill>
                <a:effectLst/>
                <a:uLnTx/>
                <a:uFillTx/>
                <a:latin typeface="Calibri" panose="020F0502020204030204"/>
                <a:ea typeface="+mn-ea"/>
                <a:cs typeface="+mn-cs"/>
              </a:rPr>
              <a:t>Imagine you are a World State media reporter covering the </a:t>
            </a:r>
            <a:r>
              <a:rPr kumimoji="0" lang="en-US" sz="3500" b="1" i="1" u="none" strike="noStrike" kern="1200" cap="none" spc="0" normalizeH="0" baseline="0" noProof="0" dirty="0">
                <a:ln>
                  <a:noFill/>
                </a:ln>
                <a:solidFill>
                  <a:prstClr val="black"/>
                </a:solidFill>
                <a:effectLst/>
                <a:uLnTx/>
                <a:uFillTx/>
                <a:latin typeface="Calibri" panose="020F0502020204030204"/>
                <a:ea typeface="+mn-ea"/>
                <a:cs typeface="+mn-cs"/>
              </a:rPr>
              <a:t>'soma riot' </a:t>
            </a:r>
            <a:r>
              <a:rPr kumimoji="0" lang="en-US" sz="3500" b="1" i="0" u="none" strike="noStrike" kern="1200" cap="none" spc="0" normalizeH="0" baseline="0" noProof="0" dirty="0">
                <a:ln>
                  <a:noFill/>
                </a:ln>
                <a:solidFill>
                  <a:prstClr val="black"/>
                </a:solidFill>
                <a:effectLst/>
                <a:uLnTx/>
                <a:uFillTx/>
                <a:latin typeface="Calibri" panose="020F0502020204030204"/>
                <a:ea typeface="+mn-ea"/>
                <a:cs typeface="+mn-cs"/>
              </a:rPr>
              <a:t>at the </a:t>
            </a:r>
            <a:r>
              <a:rPr kumimoji="0" lang="en-US" sz="3500" b="1" i="1" u="none" strike="noStrike" kern="1200" cap="none" spc="0" normalizeH="0" baseline="0" noProof="0" dirty="0">
                <a:ln>
                  <a:noFill/>
                </a:ln>
                <a:solidFill>
                  <a:prstClr val="black"/>
                </a:solidFill>
                <a:effectLst/>
                <a:uLnTx/>
                <a:uFillTx/>
                <a:latin typeface="Calibri" panose="020F0502020204030204"/>
                <a:ea typeface="+mn-ea"/>
                <a:cs typeface="+mn-cs"/>
              </a:rPr>
              <a:t>Hospital for the Dying</a:t>
            </a:r>
            <a:r>
              <a:rPr kumimoji="0" lang="en-US" sz="35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GB" sz="35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297B70C-809B-1434-54DE-2F21F5310700}"/>
              </a:ext>
            </a:extLst>
          </p:cNvPr>
          <p:cNvSpPr txBox="1"/>
          <p:nvPr/>
        </p:nvSpPr>
        <p:spPr>
          <a:xfrm>
            <a:off x="140676" y="1594899"/>
            <a:ext cx="5955323" cy="535531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300" b="0" i="0" u="none" strike="noStrike" kern="1200" cap="none" spc="0" normalizeH="0" baseline="0" noProof="0" dirty="0">
                <a:ln>
                  <a:noFill/>
                </a:ln>
                <a:solidFill>
                  <a:prstClr val="black"/>
                </a:solidFill>
                <a:effectLst/>
                <a:uLnTx/>
                <a:uFillTx/>
                <a:latin typeface="Calibri" panose="020F0502020204030204"/>
                <a:ea typeface="+mn-ea"/>
                <a:cs typeface="+mn-cs"/>
              </a:rPr>
              <a:t>Write a sensationalized newspaper headline and a short (1-2 paragraph) news report describing the event.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300" b="0" i="0" u="none" strike="noStrike" kern="1200" cap="none" spc="0" normalizeH="0" baseline="0" noProof="0" dirty="0">
                <a:ln>
                  <a:noFill/>
                </a:ln>
                <a:solidFill>
                  <a:prstClr val="black"/>
                </a:solidFill>
                <a:effectLst/>
                <a:uLnTx/>
                <a:uFillTx/>
                <a:latin typeface="Calibri" panose="020F0502020204030204"/>
                <a:ea typeface="+mn-ea"/>
                <a:cs typeface="+mn-cs"/>
              </a:rPr>
              <a:t>The report must reflect the World State's perspective, downplaying the "</a:t>
            </a:r>
            <a:r>
              <a:rPr kumimoji="0" lang="en-GB" sz="2300" b="0" i="1" u="none" strike="noStrike" kern="1200" cap="none" spc="0" normalizeH="0" baseline="0" noProof="0" dirty="0">
                <a:ln>
                  <a:noFill/>
                </a:ln>
                <a:solidFill>
                  <a:prstClr val="black"/>
                </a:solidFill>
                <a:effectLst/>
                <a:uLnTx/>
                <a:uFillTx/>
                <a:latin typeface="Calibri" panose="020F0502020204030204"/>
                <a:ea typeface="+mn-ea"/>
                <a:cs typeface="+mn-cs"/>
              </a:rPr>
              <a:t>disorder</a:t>
            </a:r>
            <a:r>
              <a:rPr kumimoji="0" lang="en-GB" sz="2300" b="0" i="0" u="none" strike="noStrike" kern="1200" cap="none" spc="0" normalizeH="0" baseline="0" noProof="0" dirty="0">
                <a:ln>
                  <a:noFill/>
                </a:ln>
                <a:solidFill>
                  <a:prstClr val="black"/>
                </a:solidFill>
                <a:effectLst/>
                <a:uLnTx/>
                <a:uFillTx/>
                <a:latin typeface="Calibri" panose="020F0502020204030204"/>
                <a:ea typeface="+mn-ea"/>
                <a:cs typeface="+mn-cs"/>
              </a:rPr>
              <a:t>" and framing John's actions as abnormal or even amusing – humiliate the outsider.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300" b="0" i="0" u="none" strike="noStrike" kern="1200" cap="none" spc="0" normalizeH="0" baseline="0" noProof="0" dirty="0">
                <a:ln>
                  <a:noFill/>
                </a:ln>
                <a:solidFill>
                  <a:prstClr val="black"/>
                </a:solidFill>
                <a:effectLst/>
                <a:uLnTx/>
                <a:uFillTx/>
                <a:latin typeface="Calibri" panose="020F0502020204030204"/>
                <a:ea typeface="+mn-ea"/>
                <a:cs typeface="+mn-cs"/>
              </a:rPr>
              <a:t>It should highlight the efficiency of the Police and the quick return to </a:t>
            </a:r>
            <a:r>
              <a:rPr kumimoji="0" lang="en-GB" sz="2300" b="0" i="1" u="none" strike="noStrike" kern="1200" cap="none" spc="0" normalizeH="0" baseline="0" noProof="0" dirty="0">
                <a:ln>
                  <a:noFill/>
                </a:ln>
                <a:solidFill>
                  <a:prstClr val="black"/>
                </a:solidFill>
                <a:effectLst/>
                <a:uLnTx/>
                <a:uFillTx/>
                <a:latin typeface="Calibri" panose="020F0502020204030204"/>
                <a:ea typeface="+mn-ea"/>
                <a:cs typeface="+mn-cs"/>
              </a:rPr>
              <a:t>"stability."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300" b="0" i="0" u="none" strike="noStrike" kern="1200" cap="none" spc="0" normalizeH="0" baseline="0" noProof="0" dirty="0">
                <a:ln>
                  <a:noFill/>
                </a:ln>
                <a:solidFill>
                  <a:prstClr val="black"/>
                </a:solidFill>
                <a:effectLst/>
                <a:uLnTx/>
                <a:uFillTx/>
                <a:latin typeface="Calibri" panose="020F0502020204030204"/>
                <a:ea typeface="+mn-ea"/>
                <a:cs typeface="+mn-cs"/>
              </a:rPr>
              <a:t>Students can optionally create a short "</a:t>
            </a:r>
            <a:r>
              <a:rPr kumimoji="0" lang="en-GB" sz="2300" b="0" i="1" u="none" strike="noStrike" kern="1200" cap="none" spc="0" normalizeH="0" baseline="0" noProof="0" dirty="0">
                <a:ln>
                  <a:noFill/>
                </a:ln>
                <a:solidFill>
                  <a:prstClr val="black"/>
                </a:solidFill>
                <a:effectLst/>
                <a:uLnTx/>
                <a:uFillTx/>
                <a:latin typeface="Calibri" panose="020F0502020204030204"/>
                <a:ea typeface="+mn-ea"/>
                <a:cs typeface="+mn-cs"/>
              </a:rPr>
              <a:t>soundbite</a:t>
            </a:r>
            <a:r>
              <a:rPr kumimoji="0" lang="en-GB" sz="2300" b="0" i="0" u="none" strike="noStrike" kern="1200" cap="none" spc="0" normalizeH="0" baseline="0" noProof="0" dirty="0">
                <a:ln>
                  <a:noFill/>
                </a:ln>
                <a:solidFill>
                  <a:prstClr val="black"/>
                </a:solidFill>
                <a:effectLst/>
                <a:uLnTx/>
                <a:uFillTx/>
                <a:latin typeface="Calibri" panose="020F0502020204030204"/>
                <a:ea typeface="+mn-ea"/>
                <a:cs typeface="+mn-cs"/>
              </a:rPr>
              <a:t>" from a World State citizen expressing their confusion or disapproval of John's behaviour.</a:t>
            </a:r>
          </a:p>
        </p:txBody>
      </p:sp>
      <p:sp>
        <p:nvSpPr>
          <p:cNvPr id="2" name="TextBox 1">
            <a:extLst>
              <a:ext uri="{FF2B5EF4-FFF2-40B4-BE49-F238E27FC236}">
                <a16:creationId xmlns:a16="http://schemas.microsoft.com/office/drawing/2014/main" id="{A80B1DB2-05EE-E762-FABB-3EE4A89036F2}"/>
              </a:ext>
            </a:extLst>
          </p:cNvPr>
          <p:cNvSpPr txBox="1"/>
          <p:nvPr/>
        </p:nvSpPr>
        <p:spPr>
          <a:xfrm>
            <a:off x="8018586" y="1871898"/>
            <a:ext cx="3727938" cy="4862870"/>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sng" strike="noStrike" kern="1200" cap="none" spc="0" normalizeH="0" baseline="0" noProof="0" dirty="0">
                <a:ln>
                  <a:noFill/>
                </a:ln>
                <a:solidFill>
                  <a:prstClr val="black"/>
                </a:solidFill>
                <a:effectLst/>
                <a:uLnTx/>
                <a:uFillTx/>
                <a:latin typeface="Calibri" panose="020F0502020204030204"/>
                <a:ea typeface="+mn-ea"/>
                <a:cs typeface="+mn-cs"/>
              </a:rPr>
              <a:t>Success Criteria: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Purpose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to write an article for a newspaper – informative and persuasive.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Audience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general readership of a newspaper.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Form</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candidates may use some stylistic conventions of an article, such as heading, sub-heading or occasional use of bullet points. Candidates should not include features of layout such as pictures or columns. There should be a clear organisation with an introduction, development of points and a conclusion.</a:t>
            </a:r>
          </a:p>
        </p:txBody>
      </p:sp>
    </p:spTree>
    <p:extLst>
      <p:ext uri="{BB962C8B-B14F-4D97-AF65-F5344CB8AC3E}">
        <p14:creationId xmlns:p14="http://schemas.microsoft.com/office/powerpoint/2010/main" val="2332937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A5967002-41F0-0693-B04A-46E3E6D2BC5F}"/>
              </a:ext>
            </a:extLst>
          </p:cNvPr>
          <p:cNvPicPr>
            <a:picLocks noChangeAspect="1"/>
          </p:cNvPicPr>
          <p:nvPr/>
        </p:nvPicPr>
        <p:blipFill>
          <a:blip r:embed="rId2">
            <a:alphaModFix amt="40000"/>
          </a:blip>
          <a:srcRect t="2863" r="1" b="7709"/>
          <a:stretch>
            <a:fillRect/>
          </a:stretch>
        </p:blipFill>
        <p:spPr>
          <a:xfrm>
            <a:off x="20" y="10"/>
            <a:ext cx="8450297" cy="6857990"/>
          </a:xfrm>
          <a:prstGeom prst="rect">
            <a:avLst/>
          </a:prstGeom>
        </p:spPr>
      </p:pic>
      <p:sp>
        <p:nvSpPr>
          <p:cNvPr id="3" name="TextBox 2">
            <a:extLst>
              <a:ext uri="{FF2B5EF4-FFF2-40B4-BE49-F238E27FC236}">
                <a16:creationId xmlns:a16="http://schemas.microsoft.com/office/drawing/2014/main" id="{B1E89D1F-5CD9-16C2-4984-1F6C4044DFB4}"/>
              </a:ext>
            </a:extLst>
          </p:cNvPr>
          <p:cNvSpPr txBox="1"/>
          <p:nvPr/>
        </p:nvSpPr>
        <p:spPr>
          <a:xfrm>
            <a:off x="0" y="156523"/>
            <a:ext cx="5427785" cy="3957178"/>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srgbClr val="FFFFFF"/>
                </a:solidFill>
                <a:effectLst/>
                <a:uLnTx/>
                <a:uFillTx/>
                <a:latin typeface="Aptos" panose="02110004020202020204"/>
                <a:ea typeface="+mn-ea"/>
                <a:cs typeface="+mn-cs"/>
              </a:rPr>
              <a:t>Recap Mustapha Mond's arguments for sacrificing </a:t>
            </a:r>
            <a:r>
              <a:rPr kumimoji="0" lang="en-GB" sz="2200" b="1" i="1" u="none" strike="noStrike" kern="1200" cap="none" spc="0" normalizeH="0" baseline="0" noProof="0" dirty="0">
                <a:ln>
                  <a:noFill/>
                </a:ln>
                <a:solidFill>
                  <a:srgbClr val="FFFFFF"/>
                </a:solidFill>
                <a:effectLst/>
                <a:uLnTx/>
                <a:uFillTx/>
                <a:latin typeface="Aptos" panose="02110004020202020204"/>
                <a:ea typeface="+mn-ea"/>
                <a:cs typeface="+mn-cs"/>
              </a:rPr>
              <a:t>"high art," </a:t>
            </a:r>
            <a:r>
              <a:rPr kumimoji="0" lang="en-GB" sz="2200" b="1" i="0" u="none" strike="noStrike" kern="1200" cap="none" spc="0" normalizeH="0" baseline="0" noProof="0" dirty="0">
                <a:ln>
                  <a:noFill/>
                </a:ln>
                <a:solidFill>
                  <a:srgbClr val="FFFFFF"/>
                </a:solidFill>
                <a:effectLst/>
                <a:uLnTx/>
                <a:uFillTx/>
                <a:latin typeface="Aptos" panose="02110004020202020204"/>
                <a:ea typeface="+mn-ea"/>
                <a:cs typeface="+mn-cs"/>
              </a:rPr>
              <a:t>pure science, and individual freedom for the sake of social stability and happiness.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GB" sz="2200" b="1" i="0" u="none" strike="noStrike" kern="1200" cap="none" spc="0" normalizeH="0" baseline="0" noProof="0" dirty="0">
              <a:ln>
                <a:noFill/>
              </a:ln>
              <a:solidFill>
                <a:srgbClr val="FFFFFF"/>
              </a:solidFill>
              <a:effectLst/>
              <a:uLnTx/>
              <a:uFillTx/>
              <a:latin typeface="Aptos" panose="02110004020202020204"/>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srgbClr val="FFFFFF"/>
                </a:solidFill>
                <a:effectLst/>
                <a:uLnTx/>
                <a:uFillTx/>
                <a:latin typeface="Aptos" panose="02110004020202020204"/>
                <a:ea typeface="+mn-ea"/>
                <a:cs typeface="+mn-cs"/>
              </a:rPr>
              <a:t>As a class or in small groups, identify key phrases and ideas from Chapter 16 where Mond justifies the suppression of art (like Shakespeare) and pure science. (e.g., </a:t>
            </a:r>
            <a:r>
              <a:rPr kumimoji="0" lang="en-GB" sz="2200" b="1" i="1" u="none" strike="noStrike" kern="1200" cap="none" spc="0" normalizeH="0" baseline="0" noProof="0" dirty="0">
                <a:ln>
                  <a:noFill/>
                </a:ln>
                <a:solidFill>
                  <a:srgbClr val="FFFFFF"/>
                </a:solidFill>
                <a:effectLst/>
                <a:uLnTx/>
                <a:uFillTx/>
                <a:latin typeface="Aptos" panose="02110004020202020204"/>
                <a:ea typeface="+mn-ea"/>
                <a:cs typeface="+mn-cs"/>
              </a:rPr>
              <a:t>"stability isn't nearly so spectacular as instability," "beauty's a tortoise," "science is dangerous"</a:t>
            </a:r>
            <a:r>
              <a:rPr kumimoji="0" lang="en-GB" sz="2200" b="1" i="0" u="none" strike="noStrike" kern="1200" cap="none" spc="0" normalizeH="0" baseline="0" noProof="0" dirty="0">
                <a:ln>
                  <a:noFill/>
                </a:ln>
                <a:solidFill>
                  <a:srgbClr val="FFFFFF"/>
                </a:solidFill>
                <a:effectLst/>
                <a:uLnTx/>
                <a:uFillTx/>
                <a:latin typeface="Aptos" panose="02110004020202020204"/>
                <a:ea typeface="+mn-ea"/>
                <a:cs typeface="+mn-cs"/>
              </a:rPr>
              <a:t>).</a:t>
            </a: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GB" sz="2200" b="1" i="0" u="none" strike="noStrike" kern="1200" cap="none" spc="0" normalizeH="0" baseline="0" noProof="0" dirty="0">
              <a:ln>
                <a:noFill/>
              </a:ln>
              <a:solidFill>
                <a:srgbClr val="FFFFFF"/>
              </a:solidFill>
              <a:effectLst/>
              <a:uLnTx/>
              <a:uFillTx/>
              <a:latin typeface="Aptos" panose="02110004020202020204"/>
              <a:ea typeface="+mn-ea"/>
              <a:cs typeface="+mn-cs"/>
            </a:endParaRPr>
          </a:p>
          <a:p>
            <a:pPr marL="342900" marR="0" lvl="0" indent="-3429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srgbClr val="FFFFFF"/>
                </a:solidFill>
                <a:effectLst/>
                <a:uLnTx/>
                <a:uFillTx/>
                <a:latin typeface="Aptos" panose="02110004020202020204"/>
                <a:ea typeface="+mn-ea"/>
                <a:cs typeface="+mn-cs"/>
              </a:rPr>
              <a:t>Look at the famous propaganda posters on the next slide. Write down, analyse and explain what made such posters effective/ persuasive – draw up success criteria for the creative task to come.</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16DCEBAC-0E5A-5B4A-A994-E3DA4980C385}"/>
              </a:ext>
            </a:extLst>
          </p:cNvPr>
          <p:cNvPicPr>
            <a:picLocks noChangeAspect="1"/>
          </p:cNvPicPr>
          <p:nvPr/>
        </p:nvPicPr>
        <p:blipFill>
          <a:blip r:embed="rId3"/>
          <a:srcRect l="6015" r="7040" b="2"/>
          <a:stretch>
            <a:fillRect/>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997428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44FF09-BE8C-E540-3478-41846183A698}"/>
              </a:ext>
            </a:extLst>
          </p:cNvPr>
          <p:cNvPicPr>
            <a:picLocks noChangeAspect="1"/>
          </p:cNvPicPr>
          <p:nvPr/>
        </p:nvPicPr>
        <p:blipFill>
          <a:blip r:embed="rId3"/>
          <a:stretch>
            <a:fillRect/>
          </a:stretch>
        </p:blipFill>
        <p:spPr>
          <a:xfrm>
            <a:off x="4625872" y="0"/>
            <a:ext cx="7566128" cy="6858000"/>
          </a:xfrm>
          <a:prstGeom prst="rect">
            <a:avLst/>
          </a:prstGeom>
        </p:spPr>
      </p:pic>
      <p:pic>
        <p:nvPicPr>
          <p:cNvPr id="3" name="Picture 2">
            <a:extLst>
              <a:ext uri="{FF2B5EF4-FFF2-40B4-BE49-F238E27FC236}">
                <a16:creationId xmlns:a16="http://schemas.microsoft.com/office/drawing/2014/main" id="{B0F0647B-9F8A-9AB3-0966-96A2D6CE7257}"/>
              </a:ext>
            </a:extLst>
          </p:cNvPr>
          <p:cNvPicPr>
            <a:picLocks noChangeAspect="1"/>
          </p:cNvPicPr>
          <p:nvPr/>
        </p:nvPicPr>
        <p:blipFill>
          <a:blip r:embed="rId4"/>
          <a:stretch>
            <a:fillRect/>
          </a:stretch>
        </p:blipFill>
        <p:spPr>
          <a:xfrm>
            <a:off x="0" y="0"/>
            <a:ext cx="4775397" cy="6858000"/>
          </a:xfrm>
          <a:prstGeom prst="rect">
            <a:avLst/>
          </a:prstGeom>
        </p:spPr>
      </p:pic>
    </p:spTree>
    <p:extLst>
      <p:ext uri="{BB962C8B-B14F-4D97-AF65-F5344CB8AC3E}">
        <p14:creationId xmlns:p14="http://schemas.microsoft.com/office/powerpoint/2010/main" val="224854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7000"/>
            <a:lum/>
          </a:blip>
          <a:srcRect/>
          <a:stretch>
            <a:fillRect t="-9000" b="-9000"/>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D10A53-28CA-3BF9-D5B2-8836E793CE7E}"/>
              </a:ext>
            </a:extLst>
          </p:cNvPr>
          <p:cNvSpPr txBox="1"/>
          <p:nvPr/>
        </p:nvSpPr>
        <p:spPr>
          <a:xfrm>
            <a:off x="5697415" y="65034"/>
            <a:ext cx="6389078" cy="6726457"/>
          </a:xfrm>
          <a:prstGeom prst="rect">
            <a:avLst/>
          </a:prstGeom>
          <a:solidFill>
            <a:schemeClr val="bg1">
              <a:alpha val="65000"/>
            </a:schemeClr>
          </a:solidFill>
          <a:ln>
            <a:solidFill>
              <a:srgbClr val="00B050"/>
            </a:solidFill>
          </a:ln>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Aptos" panose="02110004020202020204"/>
                <a:ea typeface="+mn-ea"/>
                <a:cs typeface="+mn-cs"/>
              </a:rPr>
              <a:t>Success Criteria:</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50" b="1" i="0" u="none" strike="noStrike" kern="1200" cap="none" spc="0" normalizeH="0" baseline="0" noProof="0" dirty="0">
                <a:ln>
                  <a:noFill/>
                </a:ln>
                <a:solidFill>
                  <a:prstClr val="black"/>
                </a:solidFill>
                <a:effectLst/>
                <a:uLnTx/>
                <a:uFillTx/>
                <a:latin typeface="Aptos" panose="02110004020202020204"/>
                <a:ea typeface="+mn-ea"/>
                <a:cs typeface="+mn-cs"/>
              </a:rPr>
              <a:t>Visual</a:t>
            </a:r>
            <a:r>
              <a:rPr kumimoji="0" lang="en-US" sz="1750" b="0" i="0" u="none" strike="noStrike" kern="1200" cap="none" spc="0" normalizeH="0" baseline="0" noProof="0" dirty="0">
                <a:ln>
                  <a:noFill/>
                </a:ln>
                <a:solidFill>
                  <a:prstClr val="black"/>
                </a:solidFill>
                <a:effectLst/>
                <a:uLnTx/>
                <a:uFillTx/>
                <a:latin typeface="Aptos" panose="02110004020202020204"/>
                <a:ea typeface="+mn-ea"/>
                <a:cs typeface="+mn-cs"/>
              </a:rPr>
              <a:t>: Looks like it came from the World State - Orderly, clean, perhaps a bit too cheerful or sterile. Think bright, simple </a:t>
            </a:r>
            <a:r>
              <a:rPr kumimoji="0" lang="en-US" sz="1750" b="0" i="0" u="none" strike="noStrike" kern="1200" cap="none" spc="0" normalizeH="0" baseline="0" noProof="0" dirty="0" err="1">
                <a:ln>
                  <a:noFill/>
                </a:ln>
                <a:solidFill>
                  <a:prstClr val="black"/>
                </a:solidFill>
                <a:effectLst/>
                <a:uLnTx/>
                <a:uFillTx/>
                <a:latin typeface="Aptos" panose="02110004020202020204"/>
                <a:ea typeface="+mn-ea"/>
                <a:cs typeface="+mn-cs"/>
              </a:rPr>
              <a:t>colours</a:t>
            </a:r>
            <a:r>
              <a:rPr kumimoji="0" lang="en-US" sz="175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50" b="1" i="0" u="none" strike="noStrike" kern="1200" cap="none" spc="0" normalizeH="0" baseline="0" noProof="0" dirty="0">
                <a:ln>
                  <a:noFill/>
                </a:ln>
                <a:solidFill>
                  <a:prstClr val="black"/>
                </a:solidFill>
                <a:effectLst/>
                <a:uLnTx/>
                <a:uFillTx/>
                <a:latin typeface="Aptos" panose="02110004020202020204"/>
                <a:ea typeface="+mn-ea"/>
                <a:cs typeface="+mn-cs"/>
              </a:rPr>
              <a:t>Images</a:t>
            </a:r>
            <a:r>
              <a:rPr kumimoji="0" lang="en-US" sz="1750" b="0" i="0" u="none" strike="noStrike" kern="1200" cap="none" spc="0" normalizeH="0" baseline="0" noProof="0" dirty="0">
                <a:ln>
                  <a:noFill/>
                </a:ln>
                <a:solidFill>
                  <a:prstClr val="black"/>
                </a:solidFill>
                <a:effectLst/>
                <a:uLnTx/>
                <a:uFillTx/>
                <a:latin typeface="Aptos" panose="02110004020202020204"/>
                <a:ea typeface="+mn-ea"/>
                <a:cs typeface="+mn-cs"/>
              </a:rPr>
              <a:t>: Use pictures or symbols that clearly show the World State's message (e.g., smiling faces, symbols of stability, absence of messy emotions).</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50" b="1" i="0" u="none" strike="noStrike" kern="1200" cap="none" spc="0" normalizeH="0" baseline="0" noProof="0" dirty="0">
                <a:ln>
                  <a:noFill/>
                </a:ln>
                <a:solidFill>
                  <a:prstClr val="black"/>
                </a:solidFill>
                <a:effectLst/>
                <a:uLnTx/>
                <a:uFillTx/>
                <a:latin typeface="Aptos" panose="02110004020202020204"/>
                <a:ea typeface="+mn-ea"/>
                <a:cs typeface="+mn-cs"/>
              </a:rPr>
              <a:t>Clear Layout</a:t>
            </a:r>
            <a:r>
              <a:rPr kumimoji="0" lang="en-US" sz="1750" b="0" i="0" u="none" strike="noStrike" kern="1200" cap="none" spc="0" normalizeH="0" baseline="0" noProof="0" dirty="0">
                <a:ln>
                  <a:noFill/>
                </a:ln>
                <a:solidFill>
                  <a:prstClr val="black"/>
                </a:solidFill>
                <a:effectLst/>
                <a:uLnTx/>
                <a:uFillTx/>
                <a:latin typeface="Aptos" panose="02110004020202020204"/>
                <a:ea typeface="+mn-ea"/>
                <a:cs typeface="+mn-cs"/>
              </a:rPr>
              <a:t>: Easy to read and understand quickly. The most important parts should stand out.</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50" b="1" i="0" u="none" strike="noStrike" kern="1200" cap="none" spc="0" normalizeH="0" baseline="0" noProof="0" dirty="0">
                <a:ln>
                  <a:noFill/>
                </a:ln>
                <a:solidFill>
                  <a:prstClr val="black"/>
                </a:solidFill>
                <a:effectLst/>
                <a:uLnTx/>
                <a:uFillTx/>
                <a:latin typeface="Aptos" panose="02110004020202020204"/>
                <a:ea typeface="+mn-ea"/>
                <a:cs typeface="+mn-cs"/>
              </a:rPr>
              <a:t>Catchy Slogan</a:t>
            </a:r>
            <a:r>
              <a:rPr kumimoji="0" lang="en-US" sz="1750" b="0" i="0" u="none" strike="noStrike" kern="1200" cap="none" spc="0" normalizeH="0" baseline="0" noProof="0" dirty="0">
                <a:ln>
                  <a:noFill/>
                </a:ln>
                <a:solidFill>
                  <a:prstClr val="black"/>
                </a:solidFill>
                <a:effectLst/>
                <a:uLnTx/>
                <a:uFillTx/>
                <a:latin typeface="Aptos" panose="02110004020202020204"/>
                <a:ea typeface="+mn-ea"/>
                <a:cs typeface="+mn-cs"/>
              </a:rPr>
              <a:t>: A short, memorable phrase (like a jingle or motto) that sounds like something the World State would say.</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50" b="1" i="0" u="none" strike="noStrike" kern="1200" cap="none" spc="0" normalizeH="0" baseline="0" noProof="0" dirty="0">
                <a:ln>
                  <a:noFill/>
                </a:ln>
                <a:solidFill>
                  <a:prstClr val="black"/>
                </a:solidFill>
                <a:effectLst/>
                <a:uLnTx/>
                <a:uFillTx/>
                <a:latin typeface="Aptos" panose="02110004020202020204"/>
                <a:ea typeface="+mn-ea"/>
                <a:cs typeface="+mn-cs"/>
              </a:rPr>
              <a:t>Variety of Language Devices/ Persuasive techniques</a:t>
            </a:r>
            <a:r>
              <a:rPr kumimoji="0" lang="en-US" sz="1750" b="0" i="0" u="none" strike="noStrike" kern="1200" cap="none" spc="0" normalizeH="0" baseline="0" noProof="0" dirty="0">
                <a:ln>
                  <a:noFill/>
                </a:ln>
                <a:solidFill>
                  <a:prstClr val="black"/>
                </a:solidFill>
                <a:effectLst/>
                <a:uLnTx/>
                <a:uFillTx/>
                <a:latin typeface="Aptos" panose="02110004020202020204"/>
                <a:ea typeface="+mn-ea"/>
                <a:cs typeface="+mn-cs"/>
              </a:rPr>
              <a:t>: Alliteration (e.g., "Soma Smooths Suffering"), Rhyme (e.g., "Feelies, Friendlies, Fun for All"), Simple commands/Imperatives (e.g., "Consume More!," "Be Happy!").</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50" b="1" i="0" u="none" strike="noStrike" kern="1200" cap="none" spc="0" normalizeH="0" baseline="0" noProof="0" dirty="0">
                <a:ln>
                  <a:noFill/>
                </a:ln>
                <a:solidFill>
                  <a:prstClr val="black"/>
                </a:solidFill>
                <a:effectLst/>
                <a:uLnTx/>
                <a:uFillTx/>
                <a:latin typeface="Aptos" panose="02110004020202020204"/>
                <a:ea typeface="+mn-ea"/>
                <a:cs typeface="+mn-cs"/>
              </a:rPr>
              <a:t>Connecting to Chapter 16 (Content):</a:t>
            </a:r>
            <a:r>
              <a:rPr kumimoji="0" lang="en-US" sz="1750" b="0" i="0" u="none" strike="noStrike" kern="1200" cap="none" spc="0" normalizeH="0" baseline="0" noProof="0" dirty="0">
                <a:ln>
                  <a:noFill/>
                </a:ln>
                <a:solidFill>
                  <a:prstClr val="black"/>
                </a:solidFill>
                <a:effectLst/>
                <a:uLnTx/>
                <a:uFillTx/>
                <a:latin typeface="Aptos" panose="02110004020202020204"/>
                <a:ea typeface="+mn-ea"/>
                <a:cs typeface="+mn-cs"/>
              </a:rPr>
              <a:t>Mond's Main Points: The poster must clearly show ideas that Mustapha Mond talks about in Chapter 16. (For example: Why old art (like Shakespeare) is bad for stability. Why too much pure science is dangerous. Why happiness is more important than truth or freedom. </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50" b="1" i="0" u="none" strike="noStrike" kern="1200" cap="none" spc="0" normalizeH="0" baseline="0" noProof="0" dirty="0">
                <a:ln>
                  <a:noFill/>
                </a:ln>
                <a:solidFill>
                  <a:prstClr val="black"/>
                </a:solidFill>
                <a:effectLst/>
                <a:uLnTx/>
                <a:uFillTx/>
                <a:latin typeface="Aptos" panose="02110004020202020204"/>
                <a:ea typeface="+mn-ea"/>
                <a:cs typeface="+mn-cs"/>
              </a:rPr>
              <a:t>Your Explanation &amp; Why You Chose That</a:t>
            </a:r>
            <a:r>
              <a:rPr kumimoji="0" lang="en-US" sz="1750" b="0" i="0" u="none" strike="noStrike" kern="1200" cap="none" spc="0" normalizeH="0" baseline="0" noProof="0" dirty="0">
                <a:ln>
                  <a:noFill/>
                </a:ln>
                <a:solidFill>
                  <a:prstClr val="black"/>
                </a:solidFill>
                <a:effectLst/>
                <a:uLnTx/>
                <a:uFillTx/>
                <a:latin typeface="Aptos" panose="02110004020202020204"/>
                <a:ea typeface="+mn-ea"/>
                <a:cs typeface="+mn-cs"/>
              </a:rPr>
              <a:t>: Briefly explain how your poster's words, pictures, and colors directly connect to Mond's arguments in Chapter 16 and what the World State wants people to believe.</a:t>
            </a:r>
          </a:p>
        </p:txBody>
      </p:sp>
      <p:sp>
        <p:nvSpPr>
          <p:cNvPr id="8" name="TextBox 7">
            <a:extLst>
              <a:ext uri="{FF2B5EF4-FFF2-40B4-BE49-F238E27FC236}">
                <a16:creationId xmlns:a16="http://schemas.microsoft.com/office/drawing/2014/main" id="{28858F7E-8982-6117-DD20-3C1B3DF72439}"/>
              </a:ext>
            </a:extLst>
          </p:cNvPr>
          <p:cNvSpPr txBox="1"/>
          <p:nvPr/>
        </p:nvSpPr>
        <p:spPr>
          <a:xfrm>
            <a:off x="105507" y="205711"/>
            <a:ext cx="5169878" cy="2851999"/>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Design a propaganda poster from the World State's perspective.</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Aptos" panose="02110004020202020204"/>
                <a:ea typeface="+mn-ea"/>
                <a:cs typeface="+mn-cs"/>
              </a:rPr>
              <a:t>Creatively represent the World State's ideology as presented by Mustapha Mond regarding art, science, and stability. </a:t>
            </a:r>
          </a:p>
        </p:txBody>
      </p:sp>
      <p:pic>
        <p:nvPicPr>
          <p:cNvPr id="9" name="Picture 8">
            <a:extLst>
              <a:ext uri="{FF2B5EF4-FFF2-40B4-BE49-F238E27FC236}">
                <a16:creationId xmlns:a16="http://schemas.microsoft.com/office/drawing/2014/main" id="{DDEAB0B6-B3D0-C06D-1564-64AFE0CEB539}"/>
              </a:ext>
            </a:extLst>
          </p:cNvPr>
          <p:cNvPicPr>
            <a:picLocks noChangeAspect="1"/>
          </p:cNvPicPr>
          <p:nvPr/>
        </p:nvPicPr>
        <p:blipFill>
          <a:blip r:embed="rId3"/>
          <a:stretch>
            <a:fillRect/>
          </a:stretch>
        </p:blipFill>
        <p:spPr>
          <a:xfrm>
            <a:off x="640900" y="3029201"/>
            <a:ext cx="4099091" cy="3715936"/>
          </a:xfrm>
          <a:prstGeom prst="rect">
            <a:avLst/>
          </a:prstGeom>
        </p:spPr>
      </p:pic>
    </p:spTree>
    <p:extLst>
      <p:ext uri="{BB962C8B-B14F-4D97-AF65-F5344CB8AC3E}">
        <p14:creationId xmlns:p14="http://schemas.microsoft.com/office/powerpoint/2010/main" val="23382458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
            <a:lum/>
            <a:extLst>
              <a:ext uri="{837473B0-CC2E-450A-ABE3-18F120FF3D39}">
                <a1611:picAttrSrcUrl xmlns:a1611="http://schemas.microsoft.com/office/drawing/2016/11/main" r:id="rId4"/>
              </a:ext>
            </a:extLst>
          </a:blip>
          <a:srcRect/>
          <a:stretch>
            <a:fillRect t="-9000" b="-9000"/>
          </a:stretch>
        </a:blip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206CB5AB-2A43-44DC-52A6-8910BA43E072}"/>
              </a:ext>
            </a:extLst>
          </p:cNvPr>
          <p:cNvSpPr txBox="1"/>
          <p:nvPr/>
        </p:nvSpPr>
        <p:spPr>
          <a:xfrm>
            <a:off x="121952" y="170834"/>
            <a:ext cx="3910552" cy="645270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5000" b="1" i="0" u="none" strike="noStrike" kern="1200" cap="none" spc="0" normalizeH="0" baseline="0" noProof="0" dirty="0">
                <a:ln>
                  <a:noFill/>
                </a:ln>
                <a:solidFill>
                  <a:prstClr val="black"/>
                </a:solidFill>
                <a:effectLst/>
                <a:uLnTx/>
                <a:uFillTx/>
                <a:latin typeface="Aptos Display" panose="02110004020202020204"/>
                <a:ea typeface="+mn-ea"/>
                <a:cs typeface="+mn-cs"/>
              </a:rPr>
              <a:t>Create a Podcast Episode Script for, </a:t>
            </a:r>
          </a:p>
          <a:p>
            <a:pPr marL="0" marR="0" lvl="0" indent="0" algn="ctr" defTabSz="914400" rtl="0" eaLnBrk="1" fontAlgn="auto" latinLnBrk="0" hangingPunct="1">
              <a:lnSpc>
                <a:spcPct val="90000"/>
              </a:lnSpc>
              <a:spcBef>
                <a:spcPct val="0"/>
              </a:spcBef>
              <a:spcAft>
                <a:spcPts val="600"/>
              </a:spcAft>
              <a:buClrTx/>
              <a:buSzTx/>
              <a:buFontTx/>
              <a:buNone/>
              <a:tabLst/>
              <a:defRPr/>
            </a:pPr>
            <a:r>
              <a:rPr lang="en-US" sz="5000" b="1" i="1" dirty="0">
                <a:solidFill>
                  <a:prstClr val="black"/>
                </a:solidFill>
                <a:latin typeface="Aptos Display" panose="02110004020202020204"/>
              </a:rPr>
              <a:t>'</a:t>
            </a:r>
            <a:r>
              <a:rPr kumimoji="0" lang="en-US" sz="5000" b="1" i="1" u="none" strike="noStrike" kern="1200" cap="none" spc="0" normalizeH="0" baseline="0" noProof="0" dirty="0">
                <a:ln>
                  <a:noFill/>
                </a:ln>
                <a:solidFill>
                  <a:prstClr val="black"/>
                </a:solidFill>
                <a:effectLst/>
                <a:uLnTx/>
                <a:uFillTx/>
                <a:latin typeface="Aptos Display" panose="02110004020202020204"/>
                <a:ea typeface="+mn-ea"/>
                <a:cs typeface="+mn-cs"/>
              </a:rPr>
              <a:t>The Future of Humanity: Happiness vs. Truth'</a:t>
            </a:r>
          </a:p>
        </p:txBody>
      </p:sp>
      <p:sp>
        <p:nvSpPr>
          <p:cNvPr id="18"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descr="A collage of a group of books&#10;&#10;AI-generated content may be incorrect.">
            <a:extLst>
              <a:ext uri="{FF2B5EF4-FFF2-40B4-BE49-F238E27FC236}">
                <a16:creationId xmlns:a16="http://schemas.microsoft.com/office/drawing/2014/main" id="{218419C5-90CD-FBB1-5A44-373F4DD3275D}"/>
              </a:ext>
            </a:extLst>
          </p:cNvPr>
          <p:cNvPicPr>
            <a:picLocks noChangeAspect="1"/>
          </p:cNvPicPr>
          <p:nvPr/>
        </p:nvPicPr>
        <p:blipFill>
          <a:blip r:embed="rId5"/>
          <a:stretch>
            <a:fillRect/>
          </a:stretch>
        </p:blipFill>
        <p:spPr>
          <a:xfrm>
            <a:off x="4488493" y="102606"/>
            <a:ext cx="7581555" cy="4340439"/>
          </a:xfrm>
          <a:prstGeom prst="rect">
            <a:avLst/>
          </a:prstGeom>
        </p:spPr>
      </p:pic>
      <p:sp>
        <p:nvSpPr>
          <p:cNvPr id="3" name="TextBox 2">
            <a:extLst>
              <a:ext uri="{FF2B5EF4-FFF2-40B4-BE49-F238E27FC236}">
                <a16:creationId xmlns:a16="http://schemas.microsoft.com/office/drawing/2014/main" id="{C140EED5-269B-E268-DC09-0B264D29F8EE}"/>
              </a:ext>
            </a:extLst>
          </p:cNvPr>
          <p:cNvSpPr txBox="1"/>
          <p:nvPr/>
        </p:nvSpPr>
        <p:spPr>
          <a:xfrm>
            <a:off x="4501896" y="4545651"/>
            <a:ext cx="7568152" cy="1428487"/>
          </a:xfrm>
          <a:prstGeom prst="rect">
            <a:avLst/>
          </a:prstGeom>
        </p:spPr>
        <p:txBody>
          <a:bodyPr vert="horz" lIns="91440" tIns="45720" rIns="91440" bIns="45720" rtlCol="0" anchor="t">
            <a:noAutofit/>
          </a:bodyPr>
          <a:lstStyle/>
          <a:p>
            <a:pPr marL="1714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Objective</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To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analyse</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and present the core philosophical debate between John (the Savage) and Mustapha Mond from Chapter 17, using a modern podcast format.</a:t>
            </a:r>
          </a:p>
          <a:p>
            <a:pPr marL="1714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Context</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Imagine a futuristic podcast (perhaps from a rebel group, an underground intellectual network, or even a satirical World State-approved show) that dares to explore controversial ideas. </a:t>
            </a:r>
          </a:p>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Your episode will focus on the pivotal conversation in Mustapha Mond's office.</a:t>
            </a:r>
          </a:p>
        </p:txBody>
      </p:sp>
    </p:spTree>
    <p:extLst>
      <p:ext uri="{BB962C8B-B14F-4D97-AF65-F5344CB8AC3E}">
        <p14:creationId xmlns:p14="http://schemas.microsoft.com/office/powerpoint/2010/main" val="3217256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extLst>
              <a:ext uri="{837473B0-CC2E-450A-ABE3-18F120FF3D39}">
                <a1611:picAttrSrcUrl xmlns:a1611="http://schemas.microsoft.com/office/drawing/2016/11/main" r:id="rId4"/>
              </a:ext>
            </a:extLst>
          </a:blip>
          <a:srcRect/>
          <a:stretch>
            <a:fillRect t="-9000" b="-9000"/>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80E3893-666F-9101-715F-2159E5820A14}"/>
              </a:ext>
            </a:extLst>
          </p:cNvPr>
          <p:cNvSpPr txBox="1"/>
          <p:nvPr/>
        </p:nvSpPr>
        <p:spPr>
          <a:xfrm>
            <a:off x="105507" y="149947"/>
            <a:ext cx="7678616" cy="6463308"/>
          </a:xfrm>
          <a:prstGeom prst="rect">
            <a:avLst/>
          </a:prstGeom>
          <a:solidFill>
            <a:schemeClr val="bg1">
              <a:alpha val="35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Introduction (Host):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Hook the listener, introduce the topic ("Happiness vs. Truth," "The Savage's Challenge"), and introduce your "guests."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Main Debate Segment: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This is the core.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Write dialogue where John and Mond go back and forth on their main points.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Focus 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necessity (or lack thereof) of suffering.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role of God/religion.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value of truth vs. happiness.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meaning of freedom.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place of art and poetry (building on Chapter 16 discussions).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Host Interventions: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The host should guide the conversation, ask clarifying questions, or summarize points.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Conclusion (Host):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Briefly summarize the debate, perhaps leave the listener with a thought-provoking question, and sign off.</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09E599B-EC9A-12D1-1389-78AFEF737E0D}"/>
              </a:ext>
            </a:extLst>
          </p:cNvPr>
          <p:cNvSpPr txBox="1"/>
          <p:nvPr/>
        </p:nvSpPr>
        <p:spPr>
          <a:xfrm>
            <a:off x="8053754" y="255785"/>
            <a:ext cx="3575538" cy="6186309"/>
          </a:xfrm>
          <a:prstGeom prst="rect">
            <a:avLst/>
          </a:prstGeom>
          <a:solidFill>
            <a:schemeClr val="bg1">
              <a:alpha val="37000"/>
            </a:schemeClr>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Script Your Podcast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Write out the full dialogue for each character.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Include: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Speaker Names: Clearly label who is speaking.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Tone/Delivery: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(e.g., [John, passionately], [Mond, calmly dismissive], [Host, thoughtful]).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ptos" panose="02110004020202020204"/>
                <a:ea typeface="+mn-ea"/>
                <a:cs typeface="+mn-cs"/>
              </a:rPr>
              <a:t>Sound Cues (Optional but fun!):</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(e.g., [Sound of a faint, unsettling hum], [Quick, cheerful jingle], [Slight static interference]).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Practice/Perform: If time allows, practice reading your script aloud to hear how it sounds.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6218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06EA50-F8CE-CB51-6ACC-908740695102}"/>
              </a:ext>
            </a:extLst>
          </p:cNvPr>
          <p:cNvPicPr>
            <a:picLocks noChangeAspect="1"/>
          </p:cNvPicPr>
          <p:nvPr/>
        </p:nvPicPr>
        <p:blipFill>
          <a:blip r:embed="rId2"/>
          <a:stretch>
            <a:fillRect/>
          </a:stretch>
        </p:blipFill>
        <p:spPr>
          <a:xfrm>
            <a:off x="698754" y="643467"/>
            <a:ext cx="5181091" cy="5571066"/>
          </a:xfrm>
          <a:prstGeom prst="rect">
            <a:avLst/>
          </a:prstGeom>
        </p:spPr>
      </p:pic>
      <p:pic>
        <p:nvPicPr>
          <p:cNvPr id="4" name="Picture 3">
            <a:extLst>
              <a:ext uri="{FF2B5EF4-FFF2-40B4-BE49-F238E27FC236}">
                <a16:creationId xmlns:a16="http://schemas.microsoft.com/office/drawing/2014/main" id="{63080E3A-9C34-E696-3B3B-7D21553BD726}"/>
              </a:ext>
            </a:extLst>
          </p:cNvPr>
          <p:cNvPicPr>
            <a:picLocks noChangeAspect="1"/>
          </p:cNvPicPr>
          <p:nvPr/>
        </p:nvPicPr>
        <p:blipFill>
          <a:blip r:embed="rId3"/>
          <a:stretch>
            <a:fillRect/>
          </a:stretch>
        </p:blipFill>
        <p:spPr>
          <a:xfrm>
            <a:off x="6256865" y="1563687"/>
            <a:ext cx="5291667" cy="3730625"/>
          </a:xfrm>
          <a:prstGeom prst="rect">
            <a:avLst/>
          </a:prstGeom>
        </p:spPr>
      </p:pic>
    </p:spTree>
    <p:extLst>
      <p:ext uri="{BB962C8B-B14F-4D97-AF65-F5344CB8AC3E}">
        <p14:creationId xmlns:p14="http://schemas.microsoft.com/office/powerpoint/2010/main" val="2749428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551243-1A63-82FE-4589-03D7293DA52E}"/>
              </a:ext>
            </a:extLst>
          </p:cNvPr>
          <p:cNvPicPr>
            <a:picLocks noChangeAspect="1"/>
          </p:cNvPicPr>
          <p:nvPr/>
        </p:nvPicPr>
        <p:blipFill>
          <a:blip r:embed="rId3"/>
          <a:srcRect l="31697" t="16327" r="31800" b="10617"/>
          <a:stretch/>
        </p:blipFill>
        <p:spPr>
          <a:xfrm>
            <a:off x="6812886" y="49696"/>
            <a:ext cx="5379114" cy="6698111"/>
          </a:xfrm>
          <a:prstGeom prst="rect">
            <a:avLst/>
          </a:prstGeom>
        </p:spPr>
      </p:pic>
      <p:sp>
        <p:nvSpPr>
          <p:cNvPr id="3" name="TextBox 2">
            <a:extLst>
              <a:ext uri="{FF2B5EF4-FFF2-40B4-BE49-F238E27FC236}">
                <a16:creationId xmlns:a16="http://schemas.microsoft.com/office/drawing/2014/main" id="{67041C4E-2DDD-B5AD-F0B5-3B365CA10F46}"/>
              </a:ext>
            </a:extLst>
          </p:cNvPr>
          <p:cNvSpPr txBox="1"/>
          <p:nvPr/>
        </p:nvSpPr>
        <p:spPr>
          <a:xfrm>
            <a:off x="0" y="197874"/>
            <a:ext cx="6679096" cy="6401753"/>
          </a:xfrm>
          <a:prstGeom prst="rect">
            <a:avLst/>
          </a:prstGeom>
          <a:solidFill>
            <a:schemeClr val="bg1">
              <a:alpha val="89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Aptos" panose="02110004020202020204"/>
                <a:ea typeface="+mn-ea"/>
                <a:cs typeface="+mn-cs"/>
              </a:rPr>
              <a:t>You are now John the savage.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ptos" panose="02110004020202020204"/>
                <a:ea typeface="+mn-ea"/>
                <a:cs typeface="+mn-cs"/>
              </a:rPr>
              <a:t>Choose one of the tasks below to complete: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Write a single or series of journal entries covering the days/hours leading up to John's final act, reflecting his deteriorating mental state, his reflections on his experiences, and his increasing despair.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Write an unsent letter addressed to an imagined recipient (e.g., Bernard, Helmholtz, or even an abstract "</a:t>
            </a:r>
            <a:r>
              <a:rPr kumimoji="0" lang="en-US" sz="2000" b="0" i="1" u="none" strike="noStrike" kern="1200" cap="none" spc="0" normalizeH="0" baseline="0" noProof="0" dirty="0">
                <a:ln>
                  <a:noFill/>
                </a:ln>
                <a:solidFill>
                  <a:prstClr val="black"/>
                </a:solidFill>
                <a:effectLst/>
                <a:uLnTx/>
                <a:uFillTx/>
                <a:latin typeface="Aptos" panose="02110004020202020204"/>
                <a:ea typeface="+mn-ea"/>
                <a:cs typeface="+mn-cs"/>
              </a:rPr>
              <a:t>humanity</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expressing his final thoughts, disillusionment, and reasons for his despair.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sng" strike="noStrike" kern="1200" cap="none" spc="0" normalizeH="0" baseline="0" noProof="0" dirty="0">
                <a:ln>
                  <a:noFill/>
                </a:ln>
                <a:solidFill>
                  <a:prstClr val="black"/>
                </a:solidFill>
                <a:effectLst/>
                <a:uLnTx/>
                <a:uFillTx/>
                <a:latin typeface="Aptos" panose="02110004020202020204"/>
                <a:ea typeface="+mn-ea"/>
                <a:cs typeface="+mn-cs"/>
              </a:rPr>
              <a:t>Success Criteria: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The writing should capture John's voice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Contain echoes of Shakespearean language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Reflect John's disillusionment with the World State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Capture his feelings about </a:t>
            </a:r>
            <a:r>
              <a:rPr kumimoji="0" lang="en-US" sz="2000" b="0" i="0" u="none" strike="noStrike" kern="1200" cap="none" spc="0" normalizeH="0" baseline="0" noProof="0" dirty="0" err="1">
                <a:ln>
                  <a:noFill/>
                </a:ln>
                <a:solidFill>
                  <a:prstClr val="black"/>
                </a:solidFill>
                <a:effectLst/>
                <a:uLnTx/>
                <a:uFillTx/>
                <a:latin typeface="Aptos" panose="02110004020202020204"/>
                <a:ea typeface="+mn-ea"/>
                <a:cs typeface="+mn-cs"/>
              </a:rPr>
              <a:t>Lenina</a:t>
            </a: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Mention the constant invasion by the "</a:t>
            </a:r>
            <a:r>
              <a:rPr kumimoji="0" lang="en-US" sz="2000" b="0" i="1" u="none" strike="noStrike" kern="1200" cap="none" spc="0" normalizeH="0" baseline="0" noProof="0" dirty="0">
                <a:ln>
                  <a:noFill/>
                </a:ln>
                <a:solidFill>
                  <a:prstClr val="black"/>
                </a:solidFill>
                <a:effectLst/>
                <a:uLnTx/>
                <a:uFillTx/>
                <a:latin typeface="Aptos" panose="02110004020202020204"/>
                <a:ea typeface="+mn-ea"/>
                <a:cs typeface="+mn-cs"/>
              </a:rPr>
              <a:t>pilgrims</a:t>
            </a: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 and media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Express his feeling of being trapped or contaminated</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4036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06EA50-F8CE-CB51-6ACC-908740695102}"/>
              </a:ext>
            </a:extLst>
          </p:cNvPr>
          <p:cNvPicPr>
            <a:picLocks noChangeAspect="1"/>
          </p:cNvPicPr>
          <p:nvPr/>
        </p:nvPicPr>
        <p:blipFill>
          <a:blip r:embed="rId2"/>
          <a:stretch>
            <a:fillRect/>
          </a:stretch>
        </p:blipFill>
        <p:spPr>
          <a:xfrm>
            <a:off x="698754" y="643467"/>
            <a:ext cx="5181091" cy="5571066"/>
          </a:xfrm>
          <a:prstGeom prst="rect">
            <a:avLst/>
          </a:prstGeom>
        </p:spPr>
      </p:pic>
      <p:pic>
        <p:nvPicPr>
          <p:cNvPr id="4" name="Picture 3">
            <a:extLst>
              <a:ext uri="{FF2B5EF4-FFF2-40B4-BE49-F238E27FC236}">
                <a16:creationId xmlns:a16="http://schemas.microsoft.com/office/drawing/2014/main" id="{63080E3A-9C34-E696-3B3B-7D21553BD726}"/>
              </a:ext>
            </a:extLst>
          </p:cNvPr>
          <p:cNvPicPr>
            <a:picLocks noChangeAspect="1"/>
          </p:cNvPicPr>
          <p:nvPr/>
        </p:nvPicPr>
        <p:blipFill>
          <a:blip r:embed="rId3"/>
          <a:stretch>
            <a:fillRect/>
          </a:stretch>
        </p:blipFill>
        <p:spPr>
          <a:xfrm>
            <a:off x="6256865" y="1563687"/>
            <a:ext cx="5291667" cy="3730625"/>
          </a:xfrm>
          <a:prstGeom prst="rect">
            <a:avLst/>
          </a:prstGeom>
        </p:spPr>
      </p:pic>
    </p:spTree>
    <p:extLst>
      <p:ext uri="{BB962C8B-B14F-4D97-AF65-F5344CB8AC3E}">
        <p14:creationId xmlns:p14="http://schemas.microsoft.com/office/powerpoint/2010/main" val="30596060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8323</Words>
  <Application>Microsoft Office PowerPoint</Application>
  <PresentationFormat>Widescreen</PresentationFormat>
  <Paragraphs>437</Paragraphs>
  <Slides>31</Slides>
  <Notes>22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31</vt:i4>
      </vt:variant>
    </vt:vector>
  </HeadingPairs>
  <TitlesOfParts>
    <vt:vector size="40" baseType="lpstr">
      <vt:lpstr>Aptos</vt:lpstr>
      <vt:lpstr>Aptos Display</vt:lpstr>
      <vt:lpstr>Arial</vt:lpstr>
      <vt:lpstr>Calibri</vt:lpstr>
      <vt:lpstr>Calibri Light</vt:lpstr>
      <vt:lpstr>Söhne</vt:lpstr>
      <vt:lpstr>Times New Roman</vt:lpstr>
      <vt:lpstr>Office Theme</vt:lpstr>
      <vt:lpstr>1_Office Theme</vt:lpstr>
      <vt:lpstr>The Aldous Huxley Centre Workshop</vt:lpstr>
      <vt:lpstr>PowerPoint Presentation</vt:lpstr>
      <vt:lpstr>PowerPoint Presentation</vt:lpstr>
      <vt:lpstr>Write an Article</vt:lpstr>
      <vt:lpstr>PowerPoint Presentation</vt:lpstr>
      <vt:lpstr>Exploring Setting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Exploring Characters</vt:lpstr>
      <vt:lpstr>PowerPoint Presentation</vt:lpstr>
      <vt:lpstr>PowerPoint Presentation</vt:lpstr>
      <vt:lpstr>PowerPoint Presentation</vt:lpstr>
      <vt:lpstr>PowerPoint Presentation</vt:lpstr>
      <vt:lpstr>Drawing the Characters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Aldous Huxley Centre Workshop</dc:title>
  <dc:creator>Huxley</dc:creator>
  <cp:lastModifiedBy>Henshaw, Jamie</cp:lastModifiedBy>
  <cp:revision>165</cp:revision>
  <dcterms:created xsi:type="dcterms:W3CDTF">2024-03-11T13:35:33Z</dcterms:created>
  <dcterms:modified xsi:type="dcterms:W3CDTF">2025-11-14T07:22:02Z</dcterms:modified>
</cp:coreProperties>
</file>